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1" r:id="rId2"/>
    <p:sldId id="256" r:id="rId3"/>
    <p:sldId id="277" r:id="rId4"/>
    <p:sldId id="262" r:id="rId5"/>
    <p:sldId id="267" r:id="rId6"/>
    <p:sldId id="278" r:id="rId7"/>
    <p:sldId id="268" r:id="rId8"/>
    <p:sldId id="263" r:id="rId9"/>
    <p:sldId id="280" r:id="rId10"/>
    <p:sldId id="264" r:id="rId11"/>
    <p:sldId id="276" r:id="rId12"/>
    <p:sldId id="275" r:id="rId13"/>
    <p:sldId id="274" r:id="rId14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3F74"/>
    <a:srgbClr val="A7265C"/>
    <a:srgbClr val="A8A9AC"/>
    <a:srgbClr val="A8A9AD"/>
    <a:srgbClr val="23CFBF"/>
    <a:srgbClr val="F5AA00"/>
    <a:srgbClr val="F62291"/>
    <a:srgbClr val="FFCC00"/>
    <a:srgbClr val="FEEA2B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212" y="-4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25" d="100"/>
          <a:sy n="125" d="100"/>
        </p:scale>
        <p:origin x="-498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75B8C-DF90-4444-88E4-F1D95D87E965}" type="datetimeFigureOut">
              <a:rPr lang="ko-KR" altLang="en-US" smtClean="0"/>
              <a:pPr/>
              <a:t>2015-08-17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05DAE-064F-4E16-A6EA-40DBFA52F80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6808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EEF72-D11B-4B45-80B2-11F8785BC426}" type="datetime1">
              <a:rPr lang="ko-KR" altLang="en-US" smtClean="0"/>
              <a:t>2015-08-17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 flipH="1">
            <a:off x="6019800" y="4677985"/>
            <a:ext cx="136376" cy="36312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F6344-EBAA-4085-A258-559FF331E266}" type="datetime1">
              <a:rPr lang="ko-KR" altLang="en-US" smtClean="0"/>
              <a:t>2015-08-17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 flipH="1">
            <a:off x="6019800" y="4677985"/>
            <a:ext cx="136376" cy="36312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90FF6-59C0-4879-B026-626A45E9659E}" type="datetime1">
              <a:rPr lang="ko-KR" altLang="en-US" smtClean="0"/>
              <a:t>2015-08-17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 flipH="1">
            <a:off x="6019800" y="4677985"/>
            <a:ext cx="136376" cy="36312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B71F-E5F5-4A0E-890A-E016AAB339A5}" type="datetime1">
              <a:rPr lang="ko-KR" altLang="en-US" smtClean="0"/>
              <a:t>2015-08-17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 flipH="1">
            <a:off x="6019800" y="4677985"/>
            <a:ext cx="136376" cy="36312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021B9-18A6-4AF5-A374-48BE1ECA2072}" type="datetime1">
              <a:rPr lang="ko-KR" altLang="en-US" smtClean="0"/>
              <a:t>2015-08-17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 flipH="1">
            <a:off x="6019800" y="4677985"/>
            <a:ext cx="136376" cy="36312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1C93-9B06-4276-BC97-0ADB2A4437DB}" type="datetime1">
              <a:rPr lang="ko-KR" altLang="en-US" smtClean="0"/>
              <a:t>2015-08-17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 flipH="1">
            <a:off x="6019800" y="4677985"/>
            <a:ext cx="136376" cy="36312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BF81-9823-4755-9B74-B9CC032432DE}" type="datetime1">
              <a:rPr lang="ko-KR" altLang="en-US" smtClean="0"/>
              <a:t>2015-08-17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 flipH="1">
            <a:off x="6019800" y="4677985"/>
            <a:ext cx="136376" cy="36312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A5C5-A760-4665-A940-E20F510C69FE}" type="datetime1">
              <a:rPr lang="ko-KR" altLang="en-US" smtClean="0"/>
              <a:t>2015-08-17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 flipH="1">
            <a:off x="6019800" y="4677985"/>
            <a:ext cx="136376" cy="36312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Noto Sans Korean Medium" pitchFamily="34" charset="-127"/>
                <a:ea typeface="Noto Sans Korean Medium" pitchFamily="34" charset="-127"/>
              </a:defRPr>
            </a:lvl1pPr>
          </a:lstStyle>
          <a:p>
            <a:fld id="{8E556582-29A5-4912-BEA1-BEA54FAD3E1C}" type="datetime1">
              <a:rPr lang="ko-KR" altLang="en-US" smtClean="0"/>
              <a:t>2015-08-17</a:t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660232" y="0"/>
            <a:ext cx="23469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Noto Sans Korean Medium" pitchFamily="34" charset="-127"/>
                <a:ea typeface="Noto Sans Korean Medium" pitchFamily="34" charset="-127"/>
              </a:defRPr>
            </a:lvl1pPr>
          </a:lstStyle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 spc="-150">
          <a:solidFill>
            <a:schemeClr val="tx1"/>
          </a:solidFill>
          <a:latin typeface="Noto Sans Korean Bold" pitchFamily="34" charset="-127"/>
          <a:ea typeface="Noto Sans Korean Bold" pitchFamily="34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 spc="-100" baseline="0">
          <a:solidFill>
            <a:schemeClr val="tx1"/>
          </a:solidFill>
          <a:latin typeface="Noto Sans Korean Medium" pitchFamily="34" charset="-127"/>
          <a:ea typeface="Noto Sans Korean Medium" pitchFamily="34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 spc="-100" baseline="0">
          <a:solidFill>
            <a:schemeClr val="tx1"/>
          </a:solidFill>
          <a:latin typeface="Noto Sans Korean Medium" pitchFamily="34" charset="-127"/>
          <a:ea typeface="Noto Sans Korean Medium" pitchFamily="34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 spc="-100" baseline="0">
          <a:solidFill>
            <a:schemeClr val="tx1"/>
          </a:solidFill>
          <a:latin typeface="Noto Sans Korean Medium" pitchFamily="34" charset="-127"/>
          <a:ea typeface="Noto Sans Korean Medium" pitchFamily="34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 spc="-100" baseline="0">
          <a:solidFill>
            <a:schemeClr val="tx1"/>
          </a:solidFill>
          <a:latin typeface="Noto Sans Korean Medium" pitchFamily="34" charset="-127"/>
          <a:ea typeface="Noto Sans Korean Medium" pitchFamily="34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 spc="-100" baseline="0">
          <a:solidFill>
            <a:schemeClr val="tx1"/>
          </a:solidFill>
          <a:latin typeface="Noto Sans Korean Medium" pitchFamily="34" charset="-127"/>
          <a:ea typeface="Noto Sans Korean Medium" pitchFamily="34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2.wdp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96930" y="94773"/>
            <a:ext cx="8939566" cy="49406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/>
          <p:cNvGrpSpPr/>
          <p:nvPr/>
        </p:nvGrpSpPr>
        <p:grpSpPr>
          <a:xfrm>
            <a:off x="2771800" y="843911"/>
            <a:ext cx="3960440" cy="3167999"/>
            <a:chOff x="2771800" y="843911"/>
            <a:chExt cx="3960440" cy="3167999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5507" y="843911"/>
              <a:ext cx="1982597" cy="2015871"/>
            </a:xfrm>
            <a:prstGeom prst="rect">
              <a:avLst/>
            </a:prstGeom>
            <a:noFill/>
            <a:ln>
              <a:noFill/>
            </a:ln>
            <a:effectLst>
              <a:glow>
                <a:schemeClr val="accent1"/>
              </a:glow>
              <a:reflection endPos="0" dist="508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2915816" y="3067095"/>
              <a:ext cx="32387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b="1" spc="-300" dirty="0" smtClean="0">
                  <a:solidFill>
                    <a:srgbClr val="A7265C"/>
                  </a:solidFill>
                  <a:latin typeface="+mj-ea"/>
                  <a:ea typeface="+mj-ea"/>
                </a:rPr>
                <a:t>부산가톨릭대학교</a:t>
              </a:r>
              <a:endParaRPr lang="ko-KR" altLang="en-US" sz="3200" b="1" spc="-300" dirty="0">
                <a:solidFill>
                  <a:srgbClr val="A7265C"/>
                </a:solidFill>
                <a:latin typeface="+mj-ea"/>
                <a:ea typeface="+mj-ea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771800" y="3765689"/>
              <a:ext cx="39604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b="1" spc="300" dirty="0" smtClean="0">
                  <a:solidFill>
                    <a:srgbClr val="103F74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CATHOLIC UNIVERSITY OF PUSAN</a:t>
              </a:r>
              <a:endParaRPr lang="ko-KR" altLang="en-US" sz="1000" b="1" spc="300" dirty="0">
                <a:solidFill>
                  <a:srgbClr val="103F74"/>
                </a:solidFill>
                <a:latin typeface="Meiryo UI" panose="020B0604030504040204" pitchFamily="34" charset="-128"/>
                <a:ea typeface="Noto Sans Korean Light" pitchFamily="34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031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madeit-top1\Documents\PPT\[000] Image\map_worl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012" y="1790690"/>
            <a:ext cx="442625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직사각형 32"/>
          <p:cNvSpPr/>
          <p:nvPr/>
        </p:nvSpPr>
        <p:spPr>
          <a:xfrm>
            <a:off x="0" y="0"/>
            <a:ext cx="755576" cy="5143500"/>
          </a:xfrm>
          <a:prstGeom prst="rect">
            <a:avLst/>
          </a:prstGeom>
          <a:solidFill>
            <a:srgbClr val="A72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5868144" y="3382129"/>
            <a:ext cx="2520280" cy="10618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bg2">
                    <a:lumMod val="10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11</a:t>
            </a:r>
            <a:r>
              <a:rPr lang="ko-KR" altLang="en-US" sz="1400" dirty="0">
                <a:solidFill>
                  <a:schemeClr val="bg2">
                    <a:lumMod val="10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월 </a:t>
            </a:r>
            <a:r>
              <a:rPr lang="en-US" altLang="ko-KR" sz="1400" dirty="0">
                <a:solidFill>
                  <a:schemeClr val="bg2">
                    <a:lumMod val="10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25</a:t>
            </a:r>
            <a:r>
              <a:rPr lang="ko-KR" altLang="en-US" sz="1400" dirty="0" smtClean="0">
                <a:solidFill>
                  <a:schemeClr val="bg2">
                    <a:lumMod val="10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일</a:t>
            </a:r>
            <a:r>
              <a:rPr lang="en-US" altLang="ko-KR" sz="1400" dirty="0" smtClean="0">
                <a:solidFill>
                  <a:schemeClr val="bg2">
                    <a:lumMod val="10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</a:t>
            </a:r>
            <a:r>
              <a:rPr lang="ko-KR" altLang="en-US" sz="1400" dirty="0" smtClean="0">
                <a:solidFill>
                  <a:schemeClr val="bg2">
                    <a:lumMod val="10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</a:t>
            </a:r>
            <a:r>
              <a:rPr lang="ko-KR" altLang="en-US" sz="1400" dirty="0">
                <a:solidFill>
                  <a:schemeClr val="bg2">
                    <a:lumMod val="10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제 </a:t>
            </a:r>
            <a:r>
              <a:rPr lang="en-US" altLang="ko-KR" sz="1400" dirty="0">
                <a:solidFill>
                  <a:schemeClr val="bg2">
                    <a:lumMod val="10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1</a:t>
            </a:r>
            <a:r>
              <a:rPr lang="ko-KR" altLang="en-US" sz="1400" dirty="0">
                <a:solidFill>
                  <a:schemeClr val="bg2">
                    <a:lumMod val="10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국제회의실에서 </a:t>
            </a:r>
            <a:r>
              <a:rPr lang="ko-KR" altLang="en-US" sz="1400" b="1" dirty="0">
                <a:solidFill>
                  <a:srgbClr val="FF000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일본 </a:t>
            </a:r>
            <a:r>
              <a:rPr lang="ko-KR" altLang="en-US" sz="1400" b="1" dirty="0" err="1" smtClean="0">
                <a:solidFill>
                  <a:srgbClr val="FF000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성마리아</a:t>
            </a:r>
            <a:r>
              <a:rPr lang="ko-KR" altLang="en-US" sz="1400" b="1" dirty="0" smtClean="0">
                <a:solidFill>
                  <a:srgbClr val="FF000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</a:t>
            </a:r>
            <a:r>
              <a:rPr lang="ko-KR" altLang="en-US" sz="1400" b="1" dirty="0" err="1" smtClean="0">
                <a:solidFill>
                  <a:srgbClr val="FF000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헬스케어센터</a:t>
            </a:r>
            <a:r>
              <a:rPr lang="ko-KR" altLang="en-US" sz="1400" dirty="0" err="1" smtClean="0">
                <a:solidFill>
                  <a:schemeClr val="bg2">
                    <a:lumMod val="10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와의</a:t>
            </a:r>
            <a:r>
              <a:rPr lang="ko-KR" altLang="en-US" sz="1400" dirty="0" smtClean="0">
                <a:solidFill>
                  <a:schemeClr val="bg2">
                    <a:lumMod val="10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</a:t>
            </a:r>
            <a:r>
              <a:rPr lang="ko-KR" altLang="en-US" sz="1400" dirty="0">
                <a:solidFill>
                  <a:schemeClr val="bg2">
                    <a:lumMod val="10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국제교류 협약을 </a:t>
            </a:r>
            <a:r>
              <a:rPr lang="ko-KR" altLang="en-US" sz="1400" dirty="0" smtClean="0">
                <a:solidFill>
                  <a:schemeClr val="bg2">
                    <a:lumMod val="10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체결하였다</a:t>
            </a:r>
            <a:r>
              <a:rPr lang="en-US" altLang="ko-KR" sz="1400" dirty="0" smtClean="0">
                <a:solidFill>
                  <a:schemeClr val="bg2">
                    <a:lumMod val="10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.</a:t>
            </a:r>
            <a:endParaRPr lang="en-US" altLang="ko-KR" sz="1400" spc="-150" dirty="0" smtClean="0">
              <a:solidFill>
                <a:schemeClr val="bg2">
                  <a:lumMod val="10000"/>
                </a:schemeClr>
              </a:solidFill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4586487" y="1537907"/>
            <a:ext cx="2223335" cy="1252437"/>
            <a:chOff x="4586487" y="1537907"/>
            <a:chExt cx="2223335" cy="1252437"/>
          </a:xfrm>
        </p:grpSpPr>
        <p:sp>
          <p:nvSpPr>
            <p:cNvPr id="32" name="타원 31"/>
            <p:cNvSpPr/>
            <p:nvPr/>
          </p:nvSpPr>
          <p:spPr>
            <a:xfrm>
              <a:off x="6577528" y="2718336"/>
              <a:ext cx="72008" cy="7200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원호 3"/>
            <p:cNvSpPr/>
            <p:nvPr/>
          </p:nvSpPr>
          <p:spPr>
            <a:xfrm rot="1693368">
              <a:off x="4586487" y="1537907"/>
              <a:ext cx="2223335" cy="1229276"/>
            </a:xfrm>
            <a:prstGeom prst="arc">
              <a:avLst>
                <a:gd name="adj1" fmla="val 12039307"/>
                <a:gd name="adj2" fmla="val 280288"/>
              </a:avLst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1619672" y="1918538"/>
            <a:ext cx="4896544" cy="1229276"/>
            <a:chOff x="1619672" y="1918538"/>
            <a:chExt cx="4896544" cy="1229276"/>
          </a:xfrm>
        </p:grpSpPr>
        <p:sp>
          <p:nvSpPr>
            <p:cNvPr id="35" name="원호 34"/>
            <p:cNvSpPr/>
            <p:nvPr/>
          </p:nvSpPr>
          <p:spPr>
            <a:xfrm>
              <a:off x="1619672" y="1918538"/>
              <a:ext cx="4896544" cy="1229276"/>
            </a:xfrm>
            <a:prstGeom prst="arc">
              <a:avLst>
                <a:gd name="adj1" fmla="val 12964687"/>
                <a:gd name="adj2" fmla="val 164265"/>
              </a:avLst>
            </a:prstGeom>
            <a:ln w="3175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타원 2"/>
            <p:cNvSpPr/>
            <p:nvPr/>
          </p:nvSpPr>
          <p:spPr>
            <a:xfrm>
              <a:off x="6372200" y="2574320"/>
              <a:ext cx="144016" cy="14401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3497506" y="2680526"/>
            <a:ext cx="4942077" cy="1932976"/>
            <a:chOff x="3497506" y="2680526"/>
            <a:chExt cx="4942077" cy="1932976"/>
          </a:xfrm>
        </p:grpSpPr>
        <p:sp>
          <p:nvSpPr>
            <p:cNvPr id="31" name="타원 30"/>
            <p:cNvSpPr/>
            <p:nvPr/>
          </p:nvSpPr>
          <p:spPr>
            <a:xfrm>
              <a:off x="6515412" y="2815560"/>
              <a:ext cx="72008" cy="72008"/>
            </a:xfrm>
            <a:prstGeom prst="ellipse">
              <a:avLst/>
            </a:prstGeom>
            <a:solidFill>
              <a:srgbClr val="F5A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원호 43"/>
            <p:cNvSpPr/>
            <p:nvPr/>
          </p:nvSpPr>
          <p:spPr>
            <a:xfrm rot="17875878">
              <a:off x="5002057" y="1175975"/>
              <a:ext cx="1932976" cy="4942077"/>
            </a:xfrm>
            <a:prstGeom prst="arc">
              <a:avLst>
                <a:gd name="adj1" fmla="val 15297502"/>
                <a:gd name="adj2" fmla="val 529272"/>
              </a:avLst>
            </a:prstGeom>
            <a:ln w="3175">
              <a:solidFill>
                <a:srgbClr val="F5AA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862" y="3075806"/>
            <a:ext cx="2328274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26798"/>
            <a:ext cx="2087128" cy="15528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084168" y="71502"/>
            <a:ext cx="2304256" cy="17081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 smtClean="0">
                <a:solidFill>
                  <a:schemeClr val="bg2">
                    <a:lumMod val="10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부산가톨릭대학교는 </a:t>
            </a:r>
            <a:r>
              <a:rPr lang="ko-KR" altLang="en-US" sz="1400" b="1" dirty="0" smtClean="0">
                <a:solidFill>
                  <a:srgbClr val="FF000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일본 성 </a:t>
            </a:r>
            <a:r>
              <a:rPr lang="ko-KR" altLang="en-US" sz="1400" b="1" dirty="0" err="1" smtClean="0">
                <a:solidFill>
                  <a:srgbClr val="FF000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카타리나</a:t>
            </a:r>
            <a:r>
              <a:rPr lang="ko-KR" altLang="en-US" sz="1400" b="1" dirty="0" smtClean="0">
                <a:solidFill>
                  <a:srgbClr val="FF000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대학</a:t>
            </a:r>
            <a:r>
              <a:rPr lang="en-US" altLang="ko-KR" sz="1400" dirty="0">
                <a:solidFill>
                  <a:schemeClr val="bg2">
                    <a:lumMod val="10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(</a:t>
            </a:r>
            <a:r>
              <a:rPr lang="ko-KR" altLang="en-US" sz="1400" dirty="0">
                <a:solidFill>
                  <a:schemeClr val="bg2">
                    <a:lumMod val="10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학장 </a:t>
            </a:r>
            <a:r>
              <a:rPr lang="ko-KR" altLang="en-US" sz="1400" dirty="0" err="1">
                <a:solidFill>
                  <a:schemeClr val="bg2">
                    <a:lumMod val="10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호시노</a:t>
            </a:r>
            <a:r>
              <a:rPr lang="ko-KR" altLang="en-US" sz="1400" dirty="0">
                <a:solidFill>
                  <a:schemeClr val="bg2">
                    <a:lumMod val="10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산 </a:t>
            </a:r>
            <a:r>
              <a:rPr lang="ko-KR" altLang="en-US" sz="1400" dirty="0" err="1">
                <a:solidFill>
                  <a:schemeClr val="bg2">
                    <a:lumMod val="10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미게루</a:t>
            </a:r>
            <a:r>
              <a:rPr lang="en-US" altLang="ko-KR" sz="1400" dirty="0">
                <a:solidFill>
                  <a:schemeClr val="bg2">
                    <a:lumMod val="10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)</a:t>
            </a:r>
            <a:r>
              <a:rPr lang="ko-KR" altLang="en-US" sz="1400" dirty="0">
                <a:solidFill>
                  <a:schemeClr val="bg2">
                    <a:lumMod val="10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과 복수 학위 수여를 골자로 하는 국제교류 협약을 했다</a:t>
            </a:r>
            <a:r>
              <a:rPr lang="en-US" altLang="ko-KR" sz="1400" dirty="0">
                <a:solidFill>
                  <a:schemeClr val="bg2">
                    <a:lumMod val="10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. </a:t>
            </a:r>
            <a:endParaRPr lang="en-US" altLang="ko-KR" sz="1400" spc="-150" dirty="0" smtClean="0">
              <a:solidFill>
                <a:schemeClr val="bg2">
                  <a:lumMod val="10000"/>
                </a:schemeClr>
              </a:solidFill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7635" y="117128"/>
            <a:ext cx="51593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400" spc="-300">
                <a:solidFill>
                  <a:schemeClr val="bg1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셋</a:t>
            </a:r>
            <a:endParaRPr lang="en-US" altLang="ko-KR" sz="2400" spc="-300" dirty="0" smtClean="0">
              <a:solidFill>
                <a:schemeClr val="bg1"/>
              </a:solidFill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147" y="899145"/>
            <a:ext cx="2155181" cy="1675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158146" y="2554142"/>
            <a:ext cx="2155181" cy="16737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FF000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홍콩 </a:t>
            </a:r>
            <a:r>
              <a:rPr lang="ko-KR" altLang="en-US" sz="1400" b="1" dirty="0" err="1" smtClean="0">
                <a:solidFill>
                  <a:srgbClr val="FF000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가톨릭계</a:t>
            </a:r>
            <a:r>
              <a:rPr lang="ko-KR" altLang="en-US" sz="1400" b="1" dirty="0" smtClean="0">
                <a:solidFill>
                  <a:srgbClr val="FF000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고등학교 연합회 </a:t>
            </a:r>
            <a:r>
              <a:rPr lang="ko-KR" altLang="en-US" sz="1400" dirty="0">
                <a:solidFill>
                  <a:schemeClr val="bg2">
                    <a:lumMod val="10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관계자가 </a:t>
            </a:r>
            <a:r>
              <a:rPr lang="ko-KR" altLang="en-US" sz="1400" dirty="0" smtClean="0">
                <a:solidFill>
                  <a:schemeClr val="bg2">
                    <a:lumMod val="10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향후 </a:t>
            </a:r>
            <a:r>
              <a:rPr lang="ko-KR" altLang="en-US" sz="1400" dirty="0">
                <a:solidFill>
                  <a:schemeClr val="bg2">
                    <a:lumMod val="10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홍콩 </a:t>
            </a:r>
            <a:r>
              <a:rPr lang="ko-KR" altLang="en-US" sz="1400" dirty="0" smtClean="0">
                <a:solidFill>
                  <a:schemeClr val="bg2">
                    <a:lumMod val="10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소속 고등학교 </a:t>
            </a:r>
            <a:r>
              <a:rPr lang="ko-KR" altLang="en-US" sz="1400" dirty="0">
                <a:solidFill>
                  <a:schemeClr val="bg2">
                    <a:lumMod val="10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학생들의 우리 대학 입학을 </a:t>
            </a:r>
            <a:r>
              <a:rPr lang="ko-KR" altLang="en-US" sz="1400" dirty="0" smtClean="0">
                <a:solidFill>
                  <a:schemeClr val="bg2">
                    <a:lumMod val="10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위해 방문했다</a:t>
            </a:r>
            <a:r>
              <a:rPr lang="en-US" altLang="ko-KR" sz="1400" dirty="0">
                <a:solidFill>
                  <a:schemeClr val="bg2">
                    <a:lumMod val="10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.</a:t>
            </a:r>
            <a:endParaRPr lang="en-US" altLang="ko-KR" sz="1400" spc="-150" dirty="0" smtClean="0">
              <a:solidFill>
                <a:schemeClr val="bg2">
                  <a:lumMod val="10000"/>
                </a:schemeClr>
              </a:solidFill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816359"/>
            <a:ext cx="710097" cy="45924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365" y="1379239"/>
            <a:ext cx="600634" cy="40042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60" y="4318817"/>
            <a:ext cx="619760" cy="41317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827584" y="-36558"/>
            <a:ext cx="367240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2000" spc="-150" dirty="0" smtClean="0">
                <a:solidFill>
                  <a:schemeClr val="tx2">
                    <a:lumMod val="7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우리 학교는 </a:t>
            </a:r>
            <a:r>
              <a:rPr lang="en-US" altLang="ko-KR" sz="2000" spc="-150" dirty="0" smtClean="0">
                <a:solidFill>
                  <a:schemeClr val="tx2">
                    <a:lumMod val="7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– </a:t>
            </a:r>
            <a:r>
              <a:rPr lang="ko-KR" altLang="en-US" sz="2000" spc="-150" dirty="0" smtClean="0">
                <a:solidFill>
                  <a:schemeClr val="tx2">
                    <a:lumMod val="7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글로벌 </a:t>
            </a:r>
            <a:r>
              <a:rPr lang="ko-KR" altLang="en-US" sz="2000" spc="-150" dirty="0" err="1" smtClean="0">
                <a:solidFill>
                  <a:schemeClr val="tx2">
                    <a:lumMod val="7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부가대</a:t>
            </a:r>
            <a:endParaRPr lang="en-US" altLang="ko-KR" sz="2000" spc="-150" dirty="0" smtClean="0">
              <a:solidFill>
                <a:schemeClr val="tx2">
                  <a:lumMod val="75000"/>
                </a:schemeClr>
              </a:solidFill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6044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/>
      <p:bldP spid="22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직사각형 32"/>
          <p:cNvSpPr/>
          <p:nvPr/>
        </p:nvSpPr>
        <p:spPr>
          <a:xfrm>
            <a:off x="0" y="0"/>
            <a:ext cx="755576" cy="5143500"/>
          </a:xfrm>
          <a:prstGeom prst="rect">
            <a:avLst/>
          </a:prstGeom>
          <a:solidFill>
            <a:srgbClr val="A72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827584" y="-36558"/>
            <a:ext cx="352839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2000" spc="-150" dirty="0" smtClean="0">
                <a:solidFill>
                  <a:schemeClr val="tx2">
                    <a:lumMod val="7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우리 학교는 </a:t>
            </a:r>
            <a:r>
              <a:rPr lang="en-US" altLang="ko-KR" sz="2000" spc="-150" dirty="0" smtClean="0">
                <a:solidFill>
                  <a:schemeClr val="tx2">
                    <a:lumMod val="7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– </a:t>
            </a:r>
            <a:r>
              <a:rPr lang="ko-KR" altLang="en-US" sz="2000" spc="-150" dirty="0" smtClean="0">
                <a:solidFill>
                  <a:schemeClr val="tx2">
                    <a:lumMod val="7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우리학교에서는</a:t>
            </a:r>
            <a:r>
              <a:rPr lang="en-US" altLang="ko-KR" sz="2000" spc="-150" dirty="0" smtClean="0">
                <a:solidFill>
                  <a:schemeClr val="tx2">
                    <a:lumMod val="7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75656" y="3664644"/>
            <a:ext cx="74022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bg2">
                    <a:lumMod val="10000"/>
                  </a:schemeClr>
                </a:solidFill>
              </a:rPr>
              <a:t>부산 가톨릭 대학교는 학우들의 </a:t>
            </a:r>
            <a:r>
              <a:rPr lang="ko-KR" altLang="en-US" b="1" dirty="0" smtClean="0">
                <a:solidFill>
                  <a:srgbClr val="FF0000"/>
                </a:solidFill>
              </a:rPr>
              <a:t>자기개발능력</a:t>
            </a:r>
            <a:r>
              <a:rPr lang="ko-KR" altLang="en-US" b="1" dirty="0" smtClean="0">
                <a:solidFill>
                  <a:schemeClr val="bg2">
                    <a:lumMod val="10000"/>
                  </a:schemeClr>
                </a:solidFill>
              </a:rPr>
              <a:t>을 </a:t>
            </a:r>
            <a:r>
              <a:rPr lang="ko-KR" altLang="en-US" b="1" dirty="0" smtClean="0">
                <a:solidFill>
                  <a:srgbClr val="FF0000"/>
                </a:solidFill>
              </a:rPr>
              <a:t>향상</a:t>
            </a:r>
            <a:r>
              <a:rPr lang="ko-KR" altLang="en-US" b="1" dirty="0" smtClean="0">
                <a:solidFill>
                  <a:schemeClr val="bg2">
                    <a:lumMod val="10000"/>
                  </a:schemeClr>
                </a:solidFill>
              </a:rPr>
              <a:t>시키기 위하여 </a:t>
            </a:r>
            <a:endParaRPr lang="en-US" altLang="ko-KR" b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ko-KR" altLang="en-US" b="1" dirty="0" smtClean="0">
                <a:solidFill>
                  <a:srgbClr val="FF0000"/>
                </a:solidFill>
              </a:rPr>
              <a:t>보디빌딩대회</a:t>
            </a:r>
            <a:r>
              <a:rPr lang="en-US" altLang="ko-KR" b="1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  <a:r>
              <a:rPr lang="en-US" altLang="ko-KR" b="1" dirty="0" smtClean="0">
                <a:solidFill>
                  <a:srgbClr val="002060"/>
                </a:solidFill>
              </a:rPr>
              <a:t> </a:t>
            </a:r>
            <a:r>
              <a:rPr lang="ko-KR" altLang="en-US" b="1" dirty="0" smtClean="0">
                <a:solidFill>
                  <a:srgbClr val="FF0000"/>
                </a:solidFill>
              </a:rPr>
              <a:t>창업경진대회</a:t>
            </a:r>
            <a:r>
              <a:rPr lang="en-US" altLang="ko-KR" b="1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  <a:r>
              <a:rPr lang="en-US" altLang="ko-KR" b="1" dirty="0" smtClean="0">
                <a:solidFill>
                  <a:srgbClr val="A7265C"/>
                </a:solidFill>
              </a:rPr>
              <a:t>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모바일</a:t>
            </a:r>
            <a:r>
              <a:rPr lang="ko-KR" altLang="en-US" b="1" dirty="0" smtClean="0">
                <a:solidFill>
                  <a:srgbClr val="FF0000"/>
                </a:solidFill>
              </a:rPr>
              <a:t> </a:t>
            </a:r>
            <a:r>
              <a:rPr lang="ko-KR" altLang="en-US" b="1" dirty="0" err="1">
                <a:solidFill>
                  <a:srgbClr val="FF0000"/>
                </a:solidFill>
              </a:rPr>
              <a:t>앱</a:t>
            </a:r>
            <a:r>
              <a:rPr lang="ko-KR" altLang="en-US" b="1" dirty="0">
                <a:solidFill>
                  <a:srgbClr val="FF0000"/>
                </a:solidFill>
              </a:rPr>
              <a:t> </a:t>
            </a:r>
            <a:r>
              <a:rPr lang="ko-KR" altLang="en-US" b="1" dirty="0" smtClean="0">
                <a:solidFill>
                  <a:srgbClr val="FF0000"/>
                </a:solidFill>
              </a:rPr>
              <a:t>공모전 참가 </a:t>
            </a:r>
            <a:r>
              <a:rPr lang="ko-KR" altLang="en-US" b="1" dirty="0" smtClean="0">
                <a:solidFill>
                  <a:schemeClr val="bg2">
                    <a:lumMod val="10000"/>
                  </a:schemeClr>
                </a:solidFill>
              </a:rPr>
              <a:t>등 많은 대회와 공모전을 해마다 실시하여</a:t>
            </a:r>
            <a:r>
              <a:rPr lang="en-US" altLang="ko-KR" b="1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ko-KR" altLang="en-US" b="1" dirty="0" smtClean="0">
                <a:solidFill>
                  <a:schemeClr val="bg2">
                    <a:lumMod val="10000"/>
                  </a:schemeClr>
                </a:solidFill>
              </a:rPr>
              <a:t>매 년 많은 학생들이 참여하고 있습니다</a:t>
            </a:r>
            <a:r>
              <a:rPr lang="en-US" altLang="ko-KR" b="1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ko-KR" alt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971600" y="915565"/>
            <a:ext cx="7992888" cy="2448272"/>
            <a:chOff x="971600" y="915565"/>
            <a:chExt cx="7992888" cy="2448272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8" y="915566"/>
              <a:ext cx="2808312" cy="244827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915566"/>
              <a:ext cx="2520280" cy="244827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915565"/>
              <a:ext cx="2520280" cy="244827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167635" y="117128"/>
            <a:ext cx="51593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400" spc="-300">
                <a:solidFill>
                  <a:schemeClr val="bg1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셋</a:t>
            </a:r>
            <a:endParaRPr lang="en-US" altLang="ko-KR" sz="2400" spc="-300" dirty="0" smtClean="0">
              <a:solidFill>
                <a:schemeClr val="bg1"/>
              </a:solidFill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645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직사각형 32"/>
          <p:cNvSpPr/>
          <p:nvPr/>
        </p:nvSpPr>
        <p:spPr>
          <a:xfrm>
            <a:off x="0" y="0"/>
            <a:ext cx="755576" cy="5143500"/>
          </a:xfrm>
          <a:prstGeom prst="rect">
            <a:avLst/>
          </a:prstGeom>
          <a:solidFill>
            <a:srgbClr val="A72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051720" y="771550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bg2">
                    <a:lumMod val="10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“</a:t>
            </a:r>
            <a:r>
              <a:rPr lang="ko-KR" altLang="en-US" sz="2000" b="1" dirty="0" smtClean="0">
                <a:solidFill>
                  <a:schemeClr val="bg2">
                    <a:lumMod val="10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부산 가톨릭 대학교는 </a:t>
            </a:r>
            <a:r>
              <a:rPr lang="ko-KR" altLang="en-US" sz="2000" b="1" dirty="0" smtClean="0">
                <a:solidFill>
                  <a:srgbClr val="FF000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전국 </a:t>
            </a:r>
            <a:r>
              <a:rPr lang="ko-KR" altLang="en-US" sz="2000" b="1" dirty="0">
                <a:solidFill>
                  <a:srgbClr val="FF000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최고 수준</a:t>
            </a:r>
            <a:r>
              <a:rPr lang="ko-KR" altLang="en-US" sz="2000" b="1" dirty="0">
                <a:solidFill>
                  <a:schemeClr val="bg2">
                    <a:lumMod val="10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의 </a:t>
            </a:r>
            <a:endParaRPr lang="en-US" altLang="ko-KR" sz="2000" b="1" dirty="0" smtClean="0">
              <a:solidFill>
                <a:schemeClr val="bg2">
                  <a:lumMod val="10000"/>
                </a:schemeClr>
              </a:solidFill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r>
              <a:rPr lang="en-US" altLang="ko-KR" sz="2000" b="1" dirty="0">
                <a:solidFill>
                  <a:srgbClr val="FF000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</a:t>
            </a:r>
            <a:r>
              <a:rPr lang="en-US" altLang="ko-KR" sz="2000" b="1" dirty="0" smtClean="0">
                <a:solidFill>
                  <a:srgbClr val="FF000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         </a:t>
            </a:r>
            <a:r>
              <a:rPr lang="en-US" altLang="ko-KR" sz="2000" b="1" dirty="0" smtClean="0">
                <a:solidFill>
                  <a:schemeClr val="bg2">
                    <a:lumMod val="10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 </a:t>
            </a:r>
            <a:r>
              <a:rPr lang="ko-KR" altLang="en-US" sz="2000" b="1" dirty="0" smtClean="0">
                <a:solidFill>
                  <a:schemeClr val="bg2">
                    <a:lumMod val="10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국가고시</a:t>
            </a:r>
            <a:r>
              <a:rPr lang="en-US" altLang="ko-KR" sz="2000" b="1" dirty="0">
                <a:solidFill>
                  <a:schemeClr val="bg2">
                    <a:lumMod val="10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(</a:t>
            </a:r>
            <a:r>
              <a:rPr lang="ko-KR" altLang="en-US" sz="2000" b="1" dirty="0">
                <a:solidFill>
                  <a:schemeClr val="bg2">
                    <a:lumMod val="10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면허</a:t>
            </a:r>
            <a:r>
              <a:rPr lang="en-US" altLang="ko-KR" sz="2000" b="1" dirty="0">
                <a:solidFill>
                  <a:schemeClr val="bg2">
                    <a:lumMod val="10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) </a:t>
            </a:r>
            <a:r>
              <a:rPr lang="ko-KR" altLang="en-US" sz="2000" b="1" dirty="0">
                <a:solidFill>
                  <a:srgbClr val="FF000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합격률</a:t>
            </a:r>
            <a:r>
              <a:rPr lang="ko-KR" altLang="en-US" sz="2000" b="1" dirty="0">
                <a:solidFill>
                  <a:schemeClr val="bg2">
                    <a:lumMod val="10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을 </a:t>
            </a:r>
            <a:r>
              <a:rPr lang="ko-KR" altLang="en-US" sz="2000" b="1" dirty="0" smtClean="0">
                <a:solidFill>
                  <a:schemeClr val="bg2">
                    <a:lumMod val="10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자랑합니다</a:t>
            </a:r>
            <a:r>
              <a:rPr lang="en-US" altLang="ko-KR" sz="2000" b="1" dirty="0" smtClean="0">
                <a:solidFill>
                  <a:schemeClr val="bg2">
                    <a:lumMod val="10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.”</a:t>
            </a:r>
            <a:endParaRPr lang="ko-KR" altLang="en-US" sz="2000" b="1" dirty="0">
              <a:solidFill>
                <a:schemeClr val="bg2">
                  <a:lumMod val="10000"/>
                </a:schemeClr>
              </a:solidFill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975" y="1635646"/>
            <a:ext cx="4357277" cy="289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7584" y="-36558"/>
            <a:ext cx="432048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2000" spc="-150" dirty="0" smtClean="0">
                <a:solidFill>
                  <a:schemeClr val="tx2">
                    <a:lumMod val="7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우리 학교는 </a:t>
            </a:r>
            <a:r>
              <a:rPr lang="en-US" altLang="ko-KR" sz="2000" spc="-150" dirty="0" smtClean="0">
                <a:solidFill>
                  <a:schemeClr val="tx2">
                    <a:lumMod val="7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– </a:t>
            </a:r>
            <a:r>
              <a:rPr lang="ko-KR" altLang="en-US" sz="2000" spc="-150" dirty="0" smtClean="0">
                <a:solidFill>
                  <a:schemeClr val="tx2">
                    <a:lumMod val="7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우리학교의 자랑</a:t>
            </a:r>
            <a:endParaRPr lang="en-US" altLang="ko-KR" sz="2000" spc="-150" dirty="0" smtClean="0">
              <a:solidFill>
                <a:schemeClr val="tx2">
                  <a:lumMod val="75000"/>
                </a:schemeClr>
              </a:solidFill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35" y="117128"/>
            <a:ext cx="51593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400" spc="-300">
                <a:solidFill>
                  <a:schemeClr val="bg1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셋</a:t>
            </a:r>
            <a:endParaRPr lang="en-US" altLang="ko-KR" sz="2400" spc="-300" dirty="0" smtClean="0">
              <a:solidFill>
                <a:schemeClr val="bg1"/>
              </a:solidFill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0974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96930" y="94773"/>
            <a:ext cx="8939566" cy="49406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2771800" y="843911"/>
            <a:ext cx="3960440" cy="3167999"/>
            <a:chOff x="2771800" y="843911"/>
            <a:chExt cx="3960440" cy="3167999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5507" y="843911"/>
              <a:ext cx="1982597" cy="2015871"/>
            </a:xfrm>
            <a:prstGeom prst="rect">
              <a:avLst/>
            </a:prstGeom>
            <a:noFill/>
            <a:ln>
              <a:noFill/>
            </a:ln>
            <a:effectLst>
              <a:glow>
                <a:schemeClr val="accent1"/>
              </a:glow>
              <a:reflection endPos="0" dist="508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2915816" y="3067095"/>
              <a:ext cx="32387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b="1" spc="-300" dirty="0" smtClean="0">
                  <a:solidFill>
                    <a:srgbClr val="A7265C"/>
                  </a:solidFill>
                  <a:latin typeface="+mj-ea"/>
                  <a:ea typeface="+mj-ea"/>
                </a:rPr>
                <a:t>부산가톨릭대학교</a:t>
              </a:r>
              <a:endParaRPr lang="ko-KR" altLang="en-US" sz="3200" b="1" spc="-300" dirty="0">
                <a:solidFill>
                  <a:srgbClr val="A7265C"/>
                </a:solidFill>
                <a:latin typeface="+mj-ea"/>
                <a:ea typeface="+mj-ea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71800" y="3765689"/>
              <a:ext cx="39604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b="1" spc="300" dirty="0" smtClean="0">
                  <a:solidFill>
                    <a:srgbClr val="103F74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CATHOLIC UNIVERSITY OF PUSAN</a:t>
              </a:r>
              <a:endParaRPr lang="ko-KR" altLang="en-US" sz="1000" b="1" spc="300" dirty="0">
                <a:solidFill>
                  <a:srgbClr val="103F74"/>
                </a:solidFill>
                <a:latin typeface="Meiryo UI" panose="020B0604030504040204" pitchFamily="34" charset="-128"/>
                <a:ea typeface="Noto Sans Korean Light" pitchFamily="34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320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직사각형 32"/>
          <p:cNvSpPr/>
          <p:nvPr/>
        </p:nvSpPr>
        <p:spPr>
          <a:xfrm>
            <a:off x="0" y="0"/>
            <a:ext cx="755576" cy="5143500"/>
          </a:xfrm>
          <a:prstGeom prst="rect">
            <a:avLst/>
          </a:prstGeom>
          <a:solidFill>
            <a:srgbClr val="A72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17315" y="117128"/>
            <a:ext cx="72556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400" spc="-300" dirty="0" smtClean="0">
                <a:solidFill>
                  <a:schemeClr val="bg1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목차</a:t>
            </a:r>
            <a:endParaRPr lang="ko-KR" altLang="en-US" sz="2400" spc="-300" dirty="0">
              <a:solidFill>
                <a:schemeClr val="bg1"/>
              </a:solidFill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834" y="1097439"/>
            <a:ext cx="5997090" cy="3634551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432991" y="987575"/>
            <a:ext cx="29949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2000" b="1" spc="-150" dirty="0" smtClean="0">
                <a:solidFill>
                  <a:srgbClr val="A7265C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하나</a:t>
            </a:r>
            <a:r>
              <a:rPr lang="ko-KR" altLang="en-US" sz="2000" spc="-15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 </a:t>
            </a:r>
            <a:r>
              <a:rPr lang="ko-KR" altLang="en-US" sz="2000" spc="-150" dirty="0" smtClean="0">
                <a:solidFill>
                  <a:srgbClr val="103F74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부산 가톨릭 대학교는</a:t>
            </a:r>
            <a:r>
              <a:rPr lang="en-US" altLang="ko-KR" sz="2000" spc="-150" dirty="0" smtClean="0">
                <a:solidFill>
                  <a:srgbClr val="103F74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ko-KR" altLang="en-US" sz="2000" b="1" spc="-150" dirty="0" smtClean="0">
                <a:solidFill>
                  <a:srgbClr val="A7265C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둘</a:t>
            </a:r>
            <a:r>
              <a:rPr lang="ko-KR" altLang="en-US" sz="2000" spc="-150" dirty="0" smtClean="0">
                <a:solidFill>
                  <a:srgbClr val="103F74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 학교 소개</a:t>
            </a:r>
            <a:endParaRPr lang="en-US" altLang="ko-KR" sz="2000" spc="-150" dirty="0" smtClean="0">
              <a:solidFill>
                <a:srgbClr val="103F74"/>
              </a:solidFill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2000" b="1" spc="-150" dirty="0">
                <a:solidFill>
                  <a:srgbClr val="A7265C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셋</a:t>
            </a:r>
            <a:r>
              <a:rPr lang="ko-KR" altLang="en-US" sz="2000" b="1" spc="-150" dirty="0" smtClean="0">
                <a:solidFill>
                  <a:srgbClr val="103F74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</a:t>
            </a:r>
            <a:r>
              <a:rPr lang="ko-KR" altLang="en-US" sz="2000" spc="-150" dirty="0" smtClean="0">
                <a:solidFill>
                  <a:srgbClr val="103F74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</a:t>
            </a:r>
            <a:r>
              <a:rPr lang="ko-KR" altLang="en-US" sz="2000" spc="-150" dirty="0" smtClean="0">
                <a:solidFill>
                  <a:srgbClr val="103F74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우리 학교는</a:t>
            </a:r>
            <a:endParaRPr lang="en-US" altLang="ko-KR" sz="2000" spc="-150" dirty="0" smtClean="0">
              <a:solidFill>
                <a:srgbClr val="103F74"/>
              </a:solidFill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96930" y="94773"/>
            <a:ext cx="8939566" cy="49406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619672" y="1680359"/>
            <a:ext cx="6048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4000" b="1" spc="-150" dirty="0" smtClean="0">
                <a:solidFill>
                  <a:srgbClr val="A7265C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하나</a:t>
            </a:r>
            <a:r>
              <a:rPr lang="ko-KR" altLang="en-US" sz="4000" spc="-15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 </a:t>
            </a:r>
            <a:r>
              <a:rPr lang="ko-KR" altLang="en-US" sz="4000" spc="-150" dirty="0" smtClean="0">
                <a:solidFill>
                  <a:srgbClr val="103F74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부산 가톨릭 대학교는</a:t>
            </a:r>
            <a:r>
              <a:rPr lang="en-US" altLang="ko-KR" sz="4000" spc="-150" dirty="0" smtClean="0">
                <a:solidFill>
                  <a:srgbClr val="103F74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8965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539552" y="7236"/>
            <a:ext cx="3310782" cy="6202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200000"/>
              </a:lnSpc>
            </a:pPr>
            <a:r>
              <a:rPr lang="ko-KR" altLang="en-US" sz="2000" spc="-150" dirty="0" smtClean="0">
                <a:solidFill>
                  <a:schemeClr val="tx2">
                    <a:lumMod val="7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부산 가톨릭 대학교는</a:t>
            </a:r>
            <a:r>
              <a:rPr lang="en-US" altLang="ko-KR" sz="2000" spc="-150" dirty="0" smtClean="0">
                <a:solidFill>
                  <a:schemeClr val="tx2">
                    <a:lumMod val="7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?</a:t>
            </a:r>
          </a:p>
        </p:txBody>
      </p:sp>
      <p:sp>
        <p:nvSpPr>
          <p:cNvPr id="33" name="직사각형 32"/>
          <p:cNvSpPr/>
          <p:nvPr/>
        </p:nvSpPr>
        <p:spPr>
          <a:xfrm>
            <a:off x="0" y="0"/>
            <a:ext cx="755576" cy="5143500"/>
          </a:xfrm>
          <a:prstGeom prst="rect">
            <a:avLst/>
          </a:prstGeom>
          <a:solidFill>
            <a:srgbClr val="A72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17315" y="117128"/>
            <a:ext cx="72556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400" spc="-300" dirty="0" smtClean="0">
                <a:solidFill>
                  <a:schemeClr val="bg1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하나</a:t>
            </a:r>
            <a:endParaRPr lang="ko-KR" altLang="en-US" sz="2400" spc="-300" dirty="0">
              <a:solidFill>
                <a:schemeClr val="bg1"/>
              </a:solidFill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4495633" y="699542"/>
            <a:ext cx="3820783" cy="2605063"/>
            <a:chOff x="4495633" y="699542"/>
            <a:chExt cx="3820783" cy="2605063"/>
          </a:xfrm>
        </p:grpSpPr>
        <p:sp>
          <p:nvSpPr>
            <p:cNvPr id="5" name="이등변 삼각형 4"/>
            <p:cNvSpPr/>
            <p:nvPr/>
          </p:nvSpPr>
          <p:spPr>
            <a:xfrm rot="14760467">
              <a:off x="4542990" y="1675143"/>
              <a:ext cx="422203" cy="516917"/>
            </a:xfrm>
            <a:prstGeom prst="triangle">
              <a:avLst/>
            </a:prstGeom>
            <a:solidFill>
              <a:srgbClr val="A8A9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모서리가 둥근 직사각형 24"/>
            <p:cNvSpPr/>
            <p:nvPr/>
          </p:nvSpPr>
          <p:spPr>
            <a:xfrm>
              <a:off x="4893444" y="699542"/>
              <a:ext cx="3422972" cy="2605063"/>
            </a:xfrm>
            <a:prstGeom prst="roundRect">
              <a:avLst/>
            </a:prstGeom>
            <a:solidFill>
              <a:srgbClr val="A8A9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부산가톨릭대학교 </a:t>
              </a:r>
              <a:endParaRPr lang="en-US" altLang="ko-KR" sz="1600" dirty="0" smtClean="0">
                <a:latin typeface="한컴 윤고딕 230" panose="02020603020101020101" pitchFamily="18" charset="-127"/>
                <a:ea typeface="한컴 윤고딕 230" panose="02020603020101020101" pitchFamily="18" charset="-127"/>
              </a:endParaRPr>
            </a:p>
            <a:p>
              <a:pPr algn="ctr"/>
              <a:r>
                <a:rPr lang="ko-KR" altLang="en-US" sz="1600" dirty="0" smtClean="0"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제</a:t>
              </a:r>
              <a:r>
                <a:rPr lang="en-US" altLang="ko-KR" sz="1600" dirty="0"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6</a:t>
              </a:r>
              <a:r>
                <a:rPr lang="ko-KR" altLang="en-US" sz="1600" dirty="0"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대 총장 김영규 신부입니다</a:t>
              </a:r>
              <a:r>
                <a:rPr lang="en-US" altLang="ko-KR" sz="1600" dirty="0"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.</a:t>
              </a:r>
              <a:br>
                <a:rPr lang="en-US" altLang="ko-KR" sz="1600" dirty="0"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</a:br>
              <a:r>
                <a:rPr lang="ko-KR" altLang="en-US" sz="1600" dirty="0" smtClean="0"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학교 소개에 앞서</a:t>
              </a:r>
              <a:r>
                <a:rPr lang="en-US" altLang="ko-KR" sz="1600" dirty="0" smtClean="0"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, </a:t>
              </a:r>
            </a:p>
            <a:p>
              <a:pPr algn="ctr"/>
              <a:r>
                <a:rPr lang="ko-KR" altLang="en-US" sz="1600" dirty="0" smtClean="0"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여러분과 </a:t>
              </a:r>
              <a:r>
                <a:rPr lang="ko-KR" altLang="en-US" sz="1600" dirty="0"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여러분 가정에 </a:t>
              </a:r>
              <a:endParaRPr lang="en-US" altLang="ko-KR" sz="1600" dirty="0" smtClean="0">
                <a:latin typeface="한컴 윤고딕 230" panose="02020603020101020101" pitchFamily="18" charset="-127"/>
                <a:ea typeface="한컴 윤고딕 230" panose="02020603020101020101" pitchFamily="18" charset="-127"/>
              </a:endParaRPr>
            </a:p>
            <a:p>
              <a:pPr algn="ctr"/>
              <a:r>
                <a:rPr lang="ko-KR" altLang="en-US" sz="1600" dirty="0" smtClean="0"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하느님의 은총이 있기를 </a:t>
              </a:r>
              <a:r>
                <a:rPr lang="ko-KR" altLang="en-US" sz="1600" dirty="0"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빕니다</a:t>
              </a:r>
              <a:r>
                <a:rPr lang="en-US" altLang="ko-KR" sz="1600" dirty="0"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. </a:t>
              </a:r>
              <a:endPara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87463"/>
            <a:ext cx="1670545" cy="18364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34332" y="1419622"/>
            <a:ext cx="2697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00206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제 </a:t>
            </a:r>
            <a:r>
              <a:rPr lang="en-US" altLang="ko-KR" dirty="0" smtClean="0">
                <a:solidFill>
                  <a:srgbClr val="00206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6</a:t>
            </a:r>
            <a:r>
              <a:rPr lang="ko-KR" altLang="en-US" dirty="0" smtClean="0">
                <a:solidFill>
                  <a:srgbClr val="00206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대 총장 </a:t>
            </a:r>
            <a:r>
              <a:rPr lang="ko-KR" altLang="en-US" b="1" dirty="0" smtClean="0">
                <a:solidFill>
                  <a:srgbClr val="00206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김영규</a:t>
            </a:r>
            <a:r>
              <a:rPr lang="ko-KR" altLang="en-US" dirty="0" smtClean="0">
                <a:solidFill>
                  <a:srgbClr val="00206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신부</a:t>
            </a:r>
            <a:endParaRPr lang="ko-KR" altLang="en-US" dirty="0">
              <a:solidFill>
                <a:srgbClr val="002060"/>
              </a:solidFill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6624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직사각형 49"/>
          <p:cNvSpPr/>
          <p:nvPr/>
        </p:nvSpPr>
        <p:spPr>
          <a:xfrm>
            <a:off x="1331640" y="771550"/>
            <a:ext cx="895847" cy="476711"/>
          </a:xfrm>
          <a:prstGeom prst="rect">
            <a:avLst/>
          </a:prstGeom>
          <a:noFill/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/>
          <p:cNvSpPr/>
          <p:nvPr/>
        </p:nvSpPr>
        <p:spPr>
          <a:xfrm>
            <a:off x="0" y="0"/>
            <a:ext cx="755576" cy="5143500"/>
          </a:xfrm>
          <a:prstGeom prst="rect">
            <a:avLst/>
          </a:prstGeom>
          <a:solidFill>
            <a:srgbClr val="A72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475656" y="84355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103F74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이</a:t>
            </a:r>
            <a:r>
              <a:rPr lang="ko-KR" altLang="en-US" dirty="0">
                <a:solidFill>
                  <a:srgbClr val="103F74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념</a:t>
            </a:r>
          </a:p>
        </p:txBody>
      </p:sp>
      <p:grpSp>
        <p:nvGrpSpPr>
          <p:cNvPr id="8" name="그룹 7"/>
          <p:cNvGrpSpPr/>
          <p:nvPr/>
        </p:nvGrpSpPr>
        <p:grpSpPr>
          <a:xfrm>
            <a:off x="1163813" y="1635646"/>
            <a:ext cx="7601134" cy="2664296"/>
            <a:chOff x="1259632" y="1563638"/>
            <a:chExt cx="7601134" cy="2664296"/>
          </a:xfrm>
        </p:grpSpPr>
        <p:grpSp>
          <p:nvGrpSpPr>
            <p:cNvPr id="9" name="그룹 8"/>
            <p:cNvGrpSpPr/>
            <p:nvPr/>
          </p:nvGrpSpPr>
          <p:grpSpPr>
            <a:xfrm>
              <a:off x="1259632" y="1563638"/>
              <a:ext cx="2664296" cy="2664296"/>
              <a:chOff x="1259632" y="1563638"/>
              <a:chExt cx="2664296" cy="2664296"/>
            </a:xfrm>
          </p:grpSpPr>
          <p:sp>
            <p:nvSpPr>
              <p:cNvPr id="18" name="타원 17"/>
              <p:cNvSpPr/>
              <p:nvPr/>
            </p:nvSpPr>
            <p:spPr>
              <a:xfrm>
                <a:off x="1259632" y="1563638"/>
                <a:ext cx="2664296" cy="266429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383495" y="2349336"/>
                <a:ext cx="2420228" cy="144655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ko-KR" altLang="en-US" sz="1400" spc="-150" dirty="0" smtClean="0">
                    <a:solidFill>
                      <a:schemeClr val="tx2">
                        <a:lumMod val="75000"/>
                      </a:schemeClr>
                    </a:solidFill>
                    <a:latin typeface="한컴 윤고딕 230" panose="02020603020101020101" pitchFamily="18" charset="-127"/>
                    <a:ea typeface="한컴 윤고딕 230" panose="02020603020101020101" pitchFamily="18" charset="-127"/>
                  </a:rPr>
                  <a:t>학문의 진리를 탐구하고</a:t>
                </a:r>
                <a:r>
                  <a:rPr lang="en-US" altLang="ko-KR" sz="1400" spc="-150" dirty="0" smtClean="0">
                    <a:solidFill>
                      <a:schemeClr val="tx2">
                        <a:lumMod val="75000"/>
                      </a:schemeClr>
                    </a:solidFill>
                    <a:latin typeface="한컴 윤고딕 230" panose="02020603020101020101" pitchFamily="18" charset="-127"/>
                    <a:ea typeface="한컴 윤고딕 230" panose="02020603020101020101" pitchFamily="18" charset="-127"/>
                  </a:rPr>
                  <a:t> </a:t>
                </a:r>
              </a:p>
              <a:p>
                <a:pPr algn="ctr"/>
                <a:r>
                  <a:rPr lang="ko-KR" altLang="en-US" sz="1400" spc="-150" dirty="0" smtClean="0">
                    <a:solidFill>
                      <a:schemeClr val="tx2">
                        <a:lumMod val="75000"/>
                      </a:schemeClr>
                    </a:solidFill>
                    <a:latin typeface="한컴 윤고딕 230" panose="02020603020101020101" pitchFamily="18" charset="-127"/>
                    <a:ea typeface="한컴 윤고딕 230" panose="02020603020101020101" pitchFamily="18" charset="-127"/>
                  </a:rPr>
                  <a:t>응용 법을 익혀 </a:t>
                </a:r>
                <a:endParaRPr lang="en-US" altLang="ko-KR" sz="1400" spc="-150" dirty="0" smtClean="0">
                  <a:solidFill>
                    <a:schemeClr val="tx2">
                      <a:lumMod val="75000"/>
                    </a:schemeClr>
                  </a:solidFill>
                  <a:latin typeface="한컴 윤고딕 230" panose="02020603020101020101" pitchFamily="18" charset="-127"/>
                  <a:ea typeface="한컴 윤고딕 230" panose="02020603020101020101" pitchFamily="18" charset="-127"/>
                </a:endParaRPr>
              </a:p>
              <a:p>
                <a:pPr algn="ctr"/>
                <a:r>
                  <a:rPr lang="ko-KR" altLang="en-US" sz="1400" spc="-150" dirty="0" smtClean="0">
                    <a:solidFill>
                      <a:schemeClr val="tx2">
                        <a:lumMod val="75000"/>
                      </a:schemeClr>
                    </a:solidFill>
                    <a:latin typeface="한컴 윤고딕 230" panose="02020603020101020101" pitchFamily="18" charset="-127"/>
                    <a:ea typeface="한컴 윤고딕 230" panose="02020603020101020101" pitchFamily="18" charset="-127"/>
                  </a:rPr>
                  <a:t>지혜롭게 대처하는 </a:t>
                </a:r>
                <a:endParaRPr lang="en-US" altLang="ko-KR" sz="1400" spc="-150" dirty="0" smtClean="0">
                  <a:solidFill>
                    <a:schemeClr val="tx2">
                      <a:lumMod val="75000"/>
                    </a:schemeClr>
                  </a:solidFill>
                  <a:latin typeface="한컴 윤고딕 230" panose="02020603020101020101" pitchFamily="18" charset="-127"/>
                  <a:ea typeface="한컴 윤고딕 230" panose="02020603020101020101" pitchFamily="18" charset="-127"/>
                </a:endParaRPr>
              </a:p>
              <a:p>
                <a:pPr algn="ctr"/>
                <a:r>
                  <a:rPr lang="ko-KR" altLang="en-US" sz="1400" spc="-150" dirty="0" smtClean="0">
                    <a:solidFill>
                      <a:schemeClr val="tx2">
                        <a:lumMod val="75000"/>
                      </a:schemeClr>
                    </a:solidFill>
                    <a:latin typeface="한컴 윤고딕 230" panose="02020603020101020101" pitchFamily="18" charset="-127"/>
                    <a:ea typeface="한컴 윤고딕 230" panose="02020603020101020101" pitchFamily="18" charset="-127"/>
                  </a:rPr>
                  <a:t>능력을 연마한다</a:t>
                </a:r>
                <a:r>
                  <a:rPr lang="en-US" altLang="ko-KR" sz="1400" spc="-150" dirty="0" smtClean="0">
                    <a:solidFill>
                      <a:schemeClr val="tx2">
                        <a:lumMod val="75000"/>
                      </a:schemeClr>
                    </a:solidFill>
                    <a:latin typeface="한컴 윤고딕 230" panose="02020603020101020101" pitchFamily="18" charset="-127"/>
                    <a:ea typeface="한컴 윤고딕 230" panose="02020603020101020101" pitchFamily="18" charset="-127"/>
                  </a:rPr>
                  <a:t>.</a:t>
                </a:r>
              </a:p>
              <a:p>
                <a:pPr algn="ctr"/>
                <a:endParaRPr lang="en-US" altLang="ko-KR" sz="1400" spc="-150" dirty="0" smtClean="0">
                  <a:solidFill>
                    <a:schemeClr val="tx2">
                      <a:lumMod val="75000"/>
                    </a:schemeClr>
                  </a:solidFill>
                  <a:latin typeface="한컴 윤고딕 230" panose="02020603020101020101" pitchFamily="18" charset="-127"/>
                  <a:ea typeface="한컴 윤고딕 230" panose="02020603020101020101" pitchFamily="18" charset="-127"/>
                </a:endParaRPr>
              </a:p>
              <a:p>
                <a:pPr algn="ctr"/>
                <a:r>
                  <a:rPr lang="ko-KR" altLang="en-US" spc="-150" dirty="0" smtClean="0">
                    <a:solidFill>
                      <a:srgbClr val="23CFBF"/>
                    </a:solidFill>
                    <a:latin typeface="한컴 윤고딕 230" panose="02020603020101020101" pitchFamily="18" charset="-127"/>
                    <a:ea typeface="한컴 윤고딕 230" panose="02020603020101020101" pitchFamily="18" charset="-127"/>
                  </a:rPr>
                  <a:t>진리를 탐구하라</a:t>
                </a:r>
                <a:r>
                  <a:rPr lang="en-US" altLang="ko-KR" spc="-150" dirty="0" smtClean="0">
                    <a:solidFill>
                      <a:srgbClr val="23CFBF"/>
                    </a:solidFill>
                    <a:latin typeface="한컴 윤고딕 230" panose="02020603020101020101" pitchFamily="18" charset="-127"/>
                    <a:ea typeface="한컴 윤고딕 230" panose="02020603020101020101" pitchFamily="18" charset="-127"/>
                  </a:rPr>
                  <a:t>!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003523" y="1898997"/>
                <a:ext cx="1108384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ko-KR" altLang="en-US" sz="2000" b="1" i="1" spc="-150" dirty="0" smtClean="0">
                    <a:solidFill>
                      <a:srgbClr val="103F74"/>
                    </a:solidFill>
                    <a:latin typeface="Noto Sans Korean Light" pitchFamily="34" charset="-127"/>
                    <a:ea typeface="Noto Sans Korean Bold" pitchFamily="34" charset="-127"/>
                  </a:rPr>
                  <a:t>진리탐구</a:t>
                </a:r>
                <a:endParaRPr lang="en-US" altLang="ko-KR" sz="1400" b="1" i="1" spc="-150" dirty="0" smtClean="0">
                  <a:solidFill>
                    <a:srgbClr val="103F74"/>
                  </a:solidFill>
                  <a:latin typeface="Noto Sans Korean Light" pitchFamily="34" charset="-127"/>
                  <a:ea typeface="Noto Sans Korean Light" pitchFamily="34" charset="-127"/>
                </a:endParaRPr>
              </a:p>
            </p:txBody>
          </p:sp>
        </p:grpSp>
        <p:grpSp>
          <p:nvGrpSpPr>
            <p:cNvPr id="10" name="그룹 9"/>
            <p:cNvGrpSpPr/>
            <p:nvPr/>
          </p:nvGrpSpPr>
          <p:grpSpPr>
            <a:xfrm>
              <a:off x="3643224" y="1563638"/>
              <a:ext cx="2700932" cy="2664296"/>
              <a:chOff x="1222996" y="1563638"/>
              <a:chExt cx="2700932" cy="2664296"/>
            </a:xfrm>
          </p:grpSpPr>
          <p:sp>
            <p:nvSpPr>
              <p:cNvPr id="15" name="타원 14"/>
              <p:cNvSpPr/>
              <p:nvPr/>
            </p:nvSpPr>
            <p:spPr>
              <a:xfrm>
                <a:off x="1259632" y="1563638"/>
                <a:ext cx="2664296" cy="266429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815543" y="1898997"/>
                <a:ext cx="1496468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ko-KR" altLang="en-US" sz="2000" b="1" i="1" spc="-150" dirty="0" smtClean="0">
                    <a:solidFill>
                      <a:srgbClr val="103F74"/>
                    </a:solidFill>
                    <a:latin typeface="Noto Sans Korean Light" pitchFamily="34" charset="-127"/>
                    <a:ea typeface="Noto Sans Korean Bold" pitchFamily="34" charset="-127"/>
                  </a:rPr>
                  <a:t>사랑의 실천</a:t>
                </a:r>
                <a:endParaRPr lang="en-US" altLang="ko-KR" sz="1400" b="1" i="1" spc="-150" dirty="0" smtClean="0">
                  <a:solidFill>
                    <a:srgbClr val="103F74"/>
                  </a:solidFill>
                  <a:latin typeface="Noto Sans Korean Light" pitchFamily="34" charset="-127"/>
                  <a:ea typeface="Noto Sans Korean Light" pitchFamily="34" charset="-127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222996" y="2348756"/>
                <a:ext cx="2680779" cy="144655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ko-KR" altLang="en-US" sz="1400" spc="-150" dirty="0" smtClean="0">
                    <a:solidFill>
                      <a:schemeClr val="tx2">
                        <a:lumMod val="75000"/>
                      </a:schemeClr>
                    </a:solidFill>
                    <a:latin typeface="한컴 윤고딕 230" panose="02020603020101020101" pitchFamily="18" charset="-127"/>
                    <a:ea typeface="한컴 윤고딕 230" panose="02020603020101020101" pitchFamily="18" charset="-127"/>
                  </a:rPr>
                  <a:t>인간과 자연을 </a:t>
                </a:r>
                <a:endParaRPr lang="en-US" altLang="ko-KR" sz="1400" spc="-150" dirty="0" smtClean="0">
                  <a:solidFill>
                    <a:schemeClr val="tx2">
                      <a:lumMod val="75000"/>
                    </a:schemeClr>
                  </a:solidFill>
                  <a:latin typeface="한컴 윤고딕 230" panose="02020603020101020101" pitchFamily="18" charset="-127"/>
                  <a:ea typeface="한컴 윤고딕 230" panose="02020603020101020101" pitchFamily="18" charset="-127"/>
                </a:endParaRPr>
              </a:p>
              <a:p>
                <a:pPr algn="ctr"/>
                <a:r>
                  <a:rPr lang="ko-KR" altLang="en-US" sz="1400" spc="-150" dirty="0" smtClean="0">
                    <a:solidFill>
                      <a:schemeClr val="tx2">
                        <a:lumMod val="75000"/>
                      </a:schemeClr>
                    </a:solidFill>
                    <a:latin typeface="한컴 윤고딕 230" panose="02020603020101020101" pitchFamily="18" charset="-127"/>
                    <a:ea typeface="한컴 윤고딕 230" panose="02020603020101020101" pitchFamily="18" charset="-127"/>
                  </a:rPr>
                  <a:t>사랑하고 존중하는 </a:t>
                </a:r>
                <a:endParaRPr lang="en-US" altLang="ko-KR" sz="1400" spc="-150" dirty="0" smtClean="0">
                  <a:solidFill>
                    <a:schemeClr val="tx2">
                      <a:lumMod val="75000"/>
                    </a:schemeClr>
                  </a:solidFill>
                  <a:latin typeface="한컴 윤고딕 230" panose="02020603020101020101" pitchFamily="18" charset="-127"/>
                  <a:ea typeface="한컴 윤고딕 230" panose="02020603020101020101" pitchFamily="18" charset="-127"/>
                </a:endParaRPr>
              </a:p>
              <a:p>
                <a:pPr algn="ctr"/>
                <a:r>
                  <a:rPr lang="ko-KR" altLang="en-US" sz="1400" spc="-150" dirty="0" smtClean="0">
                    <a:solidFill>
                      <a:schemeClr val="tx2">
                        <a:lumMod val="75000"/>
                      </a:schemeClr>
                    </a:solidFill>
                    <a:latin typeface="한컴 윤고딕 230" panose="02020603020101020101" pitchFamily="18" charset="-127"/>
                    <a:ea typeface="한컴 윤고딕 230" panose="02020603020101020101" pitchFamily="18" charset="-127"/>
                  </a:rPr>
                  <a:t>긍정적인 가치관과 </a:t>
                </a:r>
                <a:endParaRPr lang="en-US" altLang="ko-KR" sz="1400" spc="-150" dirty="0" smtClean="0">
                  <a:solidFill>
                    <a:schemeClr val="tx2">
                      <a:lumMod val="75000"/>
                    </a:schemeClr>
                  </a:solidFill>
                  <a:latin typeface="한컴 윤고딕 230" panose="02020603020101020101" pitchFamily="18" charset="-127"/>
                  <a:ea typeface="한컴 윤고딕 230" panose="02020603020101020101" pitchFamily="18" charset="-127"/>
                </a:endParaRPr>
              </a:p>
              <a:p>
                <a:pPr algn="ctr"/>
                <a:r>
                  <a:rPr lang="ko-KR" altLang="en-US" sz="1400" spc="-150" dirty="0" smtClean="0">
                    <a:solidFill>
                      <a:schemeClr val="tx2">
                        <a:lumMod val="75000"/>
                      </a:schemeClr>
                    </a:solidFill>
                    <a:latin typeface="한컴 윤고딕 230" panose="02020603020101020101" pitchFamily="18" charset="-127"/>
                    <a:ea typeface="한컴 윤고딕 230" panose="02020603020101020101" pitchFamily="18" charset="-127"/>
                  </a:rPr>
                  <a:t>실천력을 배양한다</a:t>
                </a:r>
                <a:r>
                  <a:rPr lang="en-US" altLang="ko-KR" sz="1400" spc="-150" dirty="0" smtClean="0">
                    <a:solidFill>
                      <a:schemeClr val="tx2">
                        <a:lumMod val="75000"/>
                      </a:schemeClr>
                    </a:solidFill>
                    <a:latin typeface="한컴 윤고딕 230" panose="02020603020101020101" pitchFamily="18" charset="-127"/>
                    <a:ea typeface="한컴 윤고딕 230" panose="02020603020101020101" pitchFamily="18" charset="-127"/>
                  </a:rPr>
                  <a:t>.</a:t>
                </a:r>
              </a:p>
              <a:p>
                <a:pPr algn="ctr"/>
                <a:endParaRPr lang="en-US" altLang="ko-KR" sz="1400" spc="-150" dirty="0" smtClean="0">
                  <a:solidFill>
                    <a:schemeClr val="tx2">
                      <a:lumMod val="75000"/>
                    </a:schemeClr>
                  </a:solidFill>
                  <a:latin typeface="한컴 윤고딕 230" panose="02020603020101020101" pitchFamily="18" charset="-127"/>
                  <a:ea typeface="한컴 윤고딕 230" panose="02020603020101020101" pitchFamily="18" charset="-127"/>
                </a:endParaRPr>
              </a:p>
              <a:p>
                <a:pPr algn="ctr"/>
                <a:r>
                  <a:rPr lang="ko-KR" altLang="en-US" spc="-150" dirty="0" smtClean="0">
                    <a:solidFill>
                      <a:schemeClr val="accent3">
                        <a:lumMod val="75000"/>
                      </a:schemeClr>
                    </a:solidFill>
                    <a:latin typeface="한컴 윤고딕 230" panose="02020603020101020101" pitchFamily="18" charset="-127"/>
                    <a:ea typeface="한컴 윤고딕 230" panose="02020603020101020101" pitchFamily="18" charset="-127"/>
                  </a:rPr>
                  <a:t>사랑을 실천하라</a:t>
                </a:r>
                <a:r>
                  <a:rPr lang="en-US" altLang="ko-KR" spc="-150" dirty="0" smtClean="0">
                    <a:solidFill>
                      <a:schemeClr val="accent3">
                        <a:lumMod val="75000"/>
                      </a:schemeClr>
                    </a:solidFill>
                    <a:latin typeface="한컴 윤고딕 230" panose="02020603020101020101" pitchFamily="18" charset="-127"/>
                    <a:ea typeface="한컴 윤고딕 230" panose="02020603020101020101" pitchFamily="18" charset="-127"/>
                  </a:rPr>
                  <a:t>!</a:t>
                </a:r>
              </a:p>
            </p:txBody>
          </p:sp>
        </p:grpSp>
        <p:grpSp>
          <p:nvGrpSpPr>
            <p:cNvPr id="11" name="그룹 10"/>
            <p:cNvGrpSpPr/>
            <p:nvPr/>
          </p:nvGrpSpPr>
          <p:grpSpPr>
            <a:xfrm>
              <a:off x="6179987" y="1563638"/>
              <a:ext cx="2680779" cy="2664296"/>
              <a:chOff x="1259632" y="1563638"/>
              <a:chExt cx="2680779" cy="2664296"/>
            </a:xfrm>
          </p:grpSpPr>
          <p:sp>
            <p:nvSpPr>
              <p:cNvPr id="12" name="타원 11"/>
              <p:cNvSpPr/>
              <p:nvPr/>
            </p:nvSpPr>
            <p:spPr>
              <a:xfrm>
                <a:off x="1259632" y="1563638"/>
                <a:ext cx="2664296" cy="266429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259632" y="2492772"/>
                <a:ext cx="2680779" cy="123110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ko-KR" altLang="en-US" sz="1400" spc="-150" dirty="0" smtClean="0">
                    <a:solidFill>
                      <a:schemeClr val="tx2">
                        <a:lumMod val="75000"/>
                      </a:schemeClr>
                    </a:solidFill>
                    <a:latin typeface="한컴 윤고딕 230" panose="02020603020101020101" pitchFamily="18" charset="-127"/>
                    <a:ea typeface="한컴 윤고딕 230" panose="02020603020101020101" pitchFamily="18" charset="-127"/>
                  </a:rPr>
                  <a:t>국가와 사회의 발전에 </a:t>
                </a:r>
                <a:endParaRPr lang="en-US" altLang="ko-KR" sz="1400" spc="-150" dirty="0" smtClean="0">
                  <a:solidFill>
                    <a:schemeClr val="tx2">
                      <a:lumMod val="75000"/>
                    </a:schemeClr>
                  </a:solidFill>
                  <a:latin typeface="한컴 윤고딕 230" panose="02020603020101020101" pitchFamily="18" charset="-127"/>
                  <a:ea typeface="한컴 윤고딕 230" panose="02020603020101020101" pitchFamily="18" charset="-127"/>
                </a:endParaRPr>
              </a:p>
              <a:p>
                <a:pPr algn="ctr"/>
                <a:r>
                  <a:rPr lang="ko-KR" altLang="en-US" sz="1400" spc="-150" dirty="0" smtClean="0">
                    <a:solidFill>
                      <a:schemeClr val="tx2">
                        <a:lumMod val="75000"/>
                      </a:schemeClr>
                    </a:solidFill>
                    <a:latin typeface="한컴 윤고딕 230" panose="02020603020101020101" pitchFamily="18" charset="-127"/>
                    <a:ea typeface="한컴 윤고딕 230" panose="02020603020101020101" pitchFamily="18" charset="-127"/>
                  </a:rPr>
                  <a:t>기여할 수 있는 </a:t>
                </a:r>
                <a:endParaRPr lang="en-US" altLang="ko-KR" sz="1400" spc="-150" dirty="0" smtClean="0">
                  <a:solidFill>
                    <a:schemeClr val="tx2">
                      <a:lumMod val="75000"/>
                    </a:schemeClr>
                  </a:solidFill>
                  <a:latin typeface="한컴 윤고딕 230" panose="02020603020101020101" pitchFamily="18" charset="-127"/>
                  <a:ea typeface="한컴 윤고딕 230" panose="02020603020101020101" pitchFamily="18" charset="-127"/>
                </a:endParaRPr>
              </a:p>
              <a:p>
                <a:pPr algn="ctr"/>
                <a:r>
                  <a:rPr lang="ko-KR" altLang="en-US" sz="1400" spc="-150" dirty="0" smtClean="0">
                    <a:solidFill>
                      <a:schemeClr val="tx2">
                        <a:lumMod val="75000"/>
                      </a:schemeClr>
                    </a:solidFill>
                    <a:latin typeface="한컴 윤고딕 230" panose="02020603020101020101" pitchFamily="18" charset="-127"/>
                    <a:ea typeface="한컴 윤고딕 230" panose="02020603020101020101" pitchFamily="18" charset="-127"/>
                  </a:rPr>
                  <a:t>봉사정신을 함양한다</a:t>
                </a:r>
                <a:r>
                  <a:rPr lang="en-US" altLang="ko-KR" sz="1400" spc="-150" dirty="0" smtClean="0">
                    <a:solidFill>
                      <a:schemeClr val="tx2">
                        <a:lumMod val="75000"/>
                      </a:schemeClr>
                    </a:solidFill>
                    <a:latin typeface="한컴 윤고딕 230" panose="02020603020101020101" pitchFamily="18" charset="-127"/>
                    <a:ea typeface="한컴 윤고딕 230" panose="02020603020101020101" pitchFamily="18" charset="-127"/>
                  </a:rPr>
                  <a:t>.</a:t>
                </a:r>
              </a:p>
              <a:p>
                <a:pPr algn="ctr"/>
                <a:endParaRPr lang="en-US" altLang="ko-KR" sz="1400" spc="-150" dirty="0" smtClean="0">
                  <a:solidFill>
                    <a:schemeClr val="tx2">
                      <a:lumMod val="75000"/>
                    </a:schemeClr>
                  </a:solidFill>
                  <a:latin typeface="한컴 윤고딕 230" panose="02020603020101020101" pitchFamily="18" charset="-127"/>
                  <a:ea typeface="한컴 윤고딕 230" panose="02020603020101020101" pitchFamily="18" charset="-127"/>
                </a:endParaRPr>
              </a:p>
              <a:p>
                <a:pPr algn="ctr"/>
                <a:r>
                  <a:rPr lang="ko-KR" altLang="en-US" spc="-150" dirty="0" smtClean="0">
                    <a:solidFill>
                      <a:schemeClr val="tx1">
                        <a:lumMod val="40000"/>
                        <a:lumOff val="60000"/>
                      </a:schemeClr>
                    </a:solidFill>
                    <a:latin typeface="한컴 윤고딕 230" panose="02020603020101020101" pitchFamily="18" charset="-127"/>
                    <a:ea typeface="한컴 윤고딕 230" panose="02020603020101020101" pitchFamily="18" charset="-127"/>
                  </a:rPr>
                  <a:t>봉사하라</a:t>
                </a:r>
                <a:r>
                  <a:rPr lang="en-US" altLang="ko-KR" spc="-150" dirty="0" smtClean="0">
                    <a:solidFill>
                      <a:schemeClr val="tx1">
                        <a:lumMod val="40000"/>
                        <a:lumOff val="60000"/>
                      </a:schemeClr>
                    </a:solidFill>
                    <a:latin typeface="한컴 윤고딕 230" panose="02020603020101020101" pitchFamily="18" charset="-127"/>
                    <a:ea typeface="한컴 윤고딕 230" panose="02020603020101020101" pitchFamily="18" charset="-127"/>
                  </a:rPr>
                  <a:t>!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835696" y="1883608"/>
                <a:ext cx="1512168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ko-KR" altLang="en-US" sz="2000" b="1" i="1" spc="-150" dirty="0" smtClean="0">
                    <a:solidFill>
                      <a:srgbClr val="103F74"/>
                    </a:solidFill>
                    <a:latin typeface="Noto Sans Korean Light" pitchFamily="34" charset="-127"/>
                    <a:ea typeface="Noto Sans Korean Light" pitchFamily="34" charset="-127"/>
                  </a:rPr>
                  <a:t>봉사의 정신</a:t>
                </a:r>
                <a:endParaRPr lang="en-US" altLang="ko-KR" sz="2000" b="1" i="1" spc="-150" dirty="0" smtClean="0">
                  <a:solidFill>
                    <a:srgbClr val="103F74"/>
                  </a:solidFill>
                  <a:latin typeface="Noto Sans Korean Light" pitchFamily="34" charset="-127"/>
                  <a:ea typeface="Noto Sans Korean Light" pitchFamily="34" charset="-127"/>
                </a:endParaRPr>
              </a:p>
            </p:txBody>
          </p:sp>
        </p:grpSp>
      </p:grpSp>
      <p:sp>
        <p:nvSpPr>
          <p:cNvPr id="6" name="TextBox 5"/>
          <p:cNvSpPr txBox="1"/>
          <p:nvPr/>
        </p:nvSpPr>
        <p:spPr>
          <a:xfrm>
            <a:off x="2411760" y="83426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103F74"/>
                </a:solidFill>
              </a:rPr>
              <a:t>“</a:t>
            </a:r>
            <a:r>
              <a:rPr lang="ko-KR" altLang="en-US" b="1" dirty="0" smtClean="0">
                <a:solidFill>
                  <a:srgbClr val="103F74"/>
                </a:solidFill>
              </a:rPr>
              <a:t>가톨릭정신을 바탕으로 하는</a:t>
            </a:r>
            <a:r>
              <a:rPr lang="en-US" altLang="ko-KR" b="1" dirty="0" smtClean="0">
                <a:solidFill>
                  <a:srgbClr val="103F74"/>
                </a:solidFill>
              </a:rPr>
              <a:t>”</a:t>
            </a:r>
            <a:endParaRPr lang="ko-KR" altLang="en-US" b="1" dirty="0">
              <a:solidFill>
                <a:srgbClr val="103F7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315" y="117128"/>
            <a:ext cx="72556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400" spc="-300" dirty="0" smtClean="0">
                <a:solidFill>
                  <a:schemeClr val="bg1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하나</a:t>
            </a:r>
            <a:endParaRPr lang="ko-KR" altLang="en-US" sz="2400" spc="-300" dirty="0">
              <a:solidFill>
                <a:schemeClr val="bg1"/>
              </a:solidFill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9552" y="7236"/>
            <a:ext cx="3310782" cy="6202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200000"/>
              </a:lnSpc>
            </a:pPr>
            <a:r>
              <a:rPr lang="ko-KR" altLang="en-US" sz="2000" spc="-150" dirty="0" smtClean="0">
                <a:solidFill>
                  <a:schemeClr val="tx2">
                    <a:lumMod val="7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부산 가톨릭 대학교는</a:t>
            </a:r>
            <a:r>
              <a:rPr lang="en-US" altLang="ko-KR" sz="2000" spc="-150" dirty="0" smtClean="0">
                <a:solidFill>
                  <a:schemeClr val="tx2">
                    <a:lumMod val="7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398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3" grpId="0"/>
      <p:bldP spid="6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96930" y="94773"/>
            <a:ext cx="8939566" cy="49406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009528" y="1752367"/>
            <a:ext cx="4154760" cy="1148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4000" b="1" spc="-150" dirty="0" smtClean="0">
                <a:solidFill>
                  <a:srgbClr val="A7265C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둘</a:t>
            </a:r>
            <a:r>
              <a:rPr lang="ko-KR" altLang="en-US" sz="4000" spc="-150" dirty="0" smtClean="0">
                <a:solidFill>
                  <a:srgbClr val="103F74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 학교 소개</a:t>
            </a:r>
            <a:endParaRPr lang="en-US" altLang="ko-KR" sz="4000" spc="-150" dirty="0" smtClean="0">
              <a:solidFill>
                <a:srgbClr val="103F74"/>
              </a:solidFill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8965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직사각형 32"/>
          <p:cNvSpPr/>
          <p:nvPr/>
        </p:nvSpPr>
        <p:spPr>
          <a:xfrm>
            <a:off x="0" y="0"/>
            <a:ext cx="755576" cy="5143500"/>
          </a:xfrm>
          <a:prstGeom prst="rect">
            <a:avLst/>
          </a:prstGeom>
          <a:solidFill>
            <a:srgbClr val="A72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611560" y="-20538"/>
            <a:ext cx="288032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200000"/>
              </a:lnSpc>
            </a:pPr>
            <a:r>
              <a:rPr lang="ko-KR" altLang="en-US" sz="2000" spc="-150" dirty="0" smtClean="0">
                <a:solidFill>
                  <a:schemeClr val="tx2">
                    <a:lumMod val="7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학교 소개 </a:t>
            </a:r>
            <a:r>
              <a:rPr lang="en-US" altLang="ko-KR" sz="2000" spc="-150" dirty="0" smtClean="0">
                <a:solidFill>
                  <a:schemeClr val="tx2">
                    <a:lumMod val="7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– </a:t>
            </a:r>
            <a:r>
              <a:rPr lang="ko-KR" altLang="en-US" sz="2000" spc="-150" dirty="0" smtClean="0">
                <a:solidFill>
                  <a:schemeClr val="tx2">
                    <a:lumMod val="7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학교의 상징</a:t>
            </a:r>
            <a:r>
              <a:rPr lang="en-US" altLang="ko-KR" sz="2000" spc="-150" dirty="0" smtClean="0">
                <a:solidFill>
                  <a:schemeClr val="tx2">
                    <a:lumMod val="7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2123728" y="411510"/>
            <a:ext cx="5904656" cy="2003893"/>
            <a:chOff x="2123728" y="411510"/>
            <a:chExt cx="5904656" cy="2003893"/>
          </a:xfrm>
        </p:grpSpPr>
        <p:sp>
          <p:nvSpPr>
            <p:cNvPr id="2" name="TextBox 1"/>
            <p:cNvSpPr txBox="1"/>
            <p:nvPr/>
          </p:nvSpPr>
          <p:spPr>
            <a:xfrm>
              <a:off x="4644008" y="692572"/>
              <a:ext cx="3384376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solidFill>
                    <a:srgbClr val="A7265C"/>
                  </a:solidFill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교목 </a:t>
              </a:r>
              <a:r>
                <a:rPr lang="en-US" altLang="ko-KR" dirty="0" smtClean="0">
                  <a:solidFill>
                    <a:srgbClr val="A7265C"/>
                  </a:solidFill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: </a:t>
              </a:r>
              <a:r>
                <a:rPr lang="ko-KR" altLang="en-US" dirty="0" smtClean="0">
                  <a:solidFill>
                    <a:srgbClr val="A7265C"/>
                  </a:solidFill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은행나무</a:t>
              </a:r>
              <a:endParaRPr lang="en-US" altLang="ko-KR" dirty="0">
                <a:solidFill>
                  <a:srgbClr val="A7265C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endParaRPr>
            </a:p>
            <a:p>
              <a:r>
                <a:rPr lang="ko-KR" altLang="en-US" sz="1400" dirty="0">
                  <a:solidFill>
                    <a:srgbClr val="103F74"/>
                  </a:solidFill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 </a:t>
              </a:r>
              <a:r>
                <a:rPr lang="ko-KR" altLang="en-US" sz="1400" dirty="0" smtClean="0">
                  <a:solidFill>
                    <a:srgbClr val="103F74"/>
                  </a:solidFill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장수</a:t>
              </a:r>
              <a:r>
                <a:rPr lang="en-US" altLang="ko-KR" sz="1400" dirty="0" smtClean="0">
                  <a:solidFill>
                    <a:srgbClr val="103F74"/>
                  </a:solidFill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, </a:t>
              </a:r>
              <a:r>
                <a:rPr lang="ko-KR" altLang="en-US" sz="1400" dirty="0" smtClean="0">
                  <a:solidFill>
                    <a:srgbClr val="103F74"/>
                  </a:solidFill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장엄</a:t>
              </a:r>
              <a:endParaRPr lang="en-US" altLang="ko-KR" sz="1400" dirty="0" smtClean="0">
                <a:solidFill>
                  <a:srgbClr val="103F74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endParaRPr>
            </a:p>
            <a:p>
              <a:r>
                <a:rPr lang="ko-KR" altLang="en-US" sz="1400" dirty="0">
                  <a:solidFill>
                    <a:srgbClr val="103F74"/>
                  </a:solidFill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은행나무처럼 오래도록 대학의 맡은바 책임과 역할을 수행하며</a:t>
              </a:r>
              <a:r>
                <a:rPr lang="en-US" altLang="ko-KR" sz="1400" dirty="0">
                  <a:solidFill>
                    <a:srgbClr val="103F74"/>
                  </a:solidFill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, </a:t>
              </a:r>
              <a:r>
                <a:rPr lang="ko-KR" altLang="en-US" sz="1400" dirty="0">
                  <a:solidFill>
                    <a:srgbClr val="103F74"/>
                  </a:solidFill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대학의 전통을 계승하여 발전해 나아갈 것이다</a:t>
              </a:r>
              <a:r>
                <a:rPr lang="en-US" altLang="ko-KR" sz="1400" dirty="0">
                  <a:solidFill>
                    <a:srgbClr val="103F74"/>
                  </a:solidFill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. </a:t>
              </a:r>
              <a:endParaRPr lang="en-US" altLang="ko-KR" sz="1400" dirty="0" smtClean="0">
                <a:solidFill>
                  <a:srgbClr val="103F74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endParaRP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411510"/>
              <a:ext cx="2520280" cy="200389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그룹 4"/>
          <p:cNvGrpSpPr/>
          <p:nvPr/>
        </p:nvGrpSpPr>
        <p:grpSpPr>
          <a:xfrm>
            <a:off x="3275856" y="1707654"/>
            <a:ext cx="5328592" cy="1872208"/>
            <a:chOff x="3275856" y="1707654"/>
            <a:chExt cx="5328592" cy="1872208"/>
          </a:xfrm>
        </p:grpSpPr>
        <p:sp>
          <p:nvSpPr>
            <p:cNvPr id="9" name="TextBox 8"/>
            <p:cNvSpPr txBox="1"/>
            <p:nvPr/>
          </p:nvSpPr>
          <p:spPr>
            <a:xfrm>
              <a:off x="3275856" y="2067694"/>
              <a:ext cx="3024336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dirty="0" smtClean="0">
                  <a:solidFill>
                    <a:srgbClr val="A7265C"/>
                  </a:solidFill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교화 </a:t>
              </a:r>
              <a:r>
                <a:rPr lang="en-US" altLang="ko-KR" dirty="0" smtClean="0">
                  <a:solidFill>
                    <a:srgbClr val="A7265C"/>
                  </a:solidFill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: </a:t>
              </a:r>
              <a:r>
                <a:rPr lang="ko-KR" altLang="en-US" dirty="0" smtClean="0">
                  <a:solidFill>
                    <a:srgbClr val="A7265C"/>
                  </a:solidFill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장미</a:t>
              </a:r>
              <a:endParaRPr lang="en-US" altLang="ko-KR" dirty="0" smtClean="0">
                <a:solidFill>
                  <a:srgbClr val="A7265C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endParaRPr>
            </a:p>
            <a:p>
              <a:pPr algn="r"/>
              <a:r>
                <a:rPr lang="ko-KR" altLang="en-US" sz="1400" dirty="0" smtClean="0">
                  <a:solidFill>
                    <a:srgbClr val="103F74"/>
                  </a:solidFill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열정</a:t>
              </a:r>
              <a:r>
                <a:rPr lang="en-US" altLang="ko-KR" sz="1400" dirty="0" smtClean="0">
                  <a:solidFill>
                    <a:srgbClr val="103F74"/>
                  </a:solidFill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, </a:t>
              </a:r>
              <a:r>
                <a:rPr lang="ko-KR" altLang="en-US" sz="1400" dirty="0" smtClean="0">
                  <a:solidFill>
                    <a:srgbClr val="103F74"/>
                  </a:solidFill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사랑</a:t>
              </a:r>
              <a:endParaRPr lang="en-US" altLang="ko-KR" sz="1400" dirty="0" smtClean="0">
                <a:solidFill>
                  <a:srgbClr val="103F74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endParaRPr>
            </a:p>
            <a:p>
              <a:pPr algn="r"/>
              <a:r>
                <a:rPr lang="ko-KR" altLang="en-US" sz="1400" dirty="0">
                  <a:solidFill>
                    <a:srgbClr val="103F74"/>
                  </a:solidFill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열정을 가지고 학문의 진리를 탐구하고</a:t>
              </a:r>
              <a:r>
                <a:rPr lang="en-US" altLang="ko-KR" sz="1400" dirty="0">
                  <a:solidFill>
                    <a:srgbClr val="103F74"/>
                  </a:solidFill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, </a:t>
              </a:r>
              <a:r>
                <a:rPr lang="ko-KR" altLang="en-US" sz="1400" dirty="0">
                  <a:solidFill>
                    <a:srgbClr val="103F74"/>
                  </a:solidFill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인간존중과 생명사랑을 실천하는 부산가톨릭대학교인이 될 것이다</a:t>
              </a:r>
              <a:r>
                <a:rPr lang="en-US" altLang="ko-KR" sz="1400" dirty="0">
                  <a:solidFill>
                    <a:srgbClr val="103F74"/>
                  </a:solidFill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. </a:t>
              </a:r>
              <a:endParaRPr lang="ko-KR" altLang="en-US" sz="1400" dirty="0">
                <a:solidFill>
                  <a:srgbClr val="103F74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endParaRPr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1707654"/>
              <a:ext cx="2304256" cy="187220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167635" y="117128"/>
            <a:ext cx="51593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400" spc="-300" dirty="0" smtClean="0">
                <a:solidFill>
                  <a:schemeClr val="bg1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둘</a:t>
            </a:r>
            <a:endParaRPr lang="en-US" altLang="ko-KR" sz="2400" spc="-300" dirty="0" smtClean="0">
              <a:solidFill>
                <a:schemeClr val="bg1"/>
              </a:solidFill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1115615" y="2859782"/>
            <a:ext cx="7632849" cy="2153571"/>
            <a:chOff x="1115615" y="2859782"/>
            <a:chExt cx="7632849" cy="2153571"/>
          </a:xfrm>
        </p:grpSpPr>
        <p:sp>
          <p:nvSpPr>
            <p:cNvPr id="10" name="TextBox 9"/>
            <p:cNvSpPr txBox="1"/>
            <p:nvPr/>
          </p:nvSpPr>
          <p:spPr>
            <a:xfrm>
              <a:off x="3491880" y="3435846"/>
              <a:ext cx="525658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err="1" smtClean="0">
                  <a:solidFill>
                    <a:srgbClr val="A7265C"/>
                  </a:solidFill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교탑</a:t>
              </a:r>
              <a:r>
                <a:rPr lang="ko-KR" altLang="en-US" dirty="0" smtClean="0">
                  <a:solidFill>
                    <a:srgbClr val="A7265C"/>
                  </a:solidFill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 </a:t>
              </a:r>
              <a:r>
                <a:rPr lang="en-US" altLang="ko-KR" dirty="0" smtClean="0">
                  <a:solidFill>
                    <a:srgbClr val="A7265C"/>
                  </a:solidFill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: </a:t>
              </a:r>
              <a:r>
                <a:rPr lang="ko-KR" altLang="en-US" dirty="0" err="1" smtClean="0">
                  <a:solidFill>
                    <a:srgbClr val="A7265C"/>
                  </a:solidFill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씨엔시아</a:t>
              </a:r>
              <a:r>
                <a:rPr lang="ko-KR" altLang="en-US" dirty="0" smtClean="0">
                  <a:solidFill>
                    <a:srgbClr val="A7265C"/>
                  </a:solidFill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 </a:t>
              </a:r>
              <a:r>
                <a:rPr lang="ko-KR" altLang="en-US" dirty="0" err="1" smtClean="0">
                  <a:solidFill>
                    <a:srgbClr val="A7265C"/>
                  </a:solidFill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엣</a:t>
              </a:r>
              <a:r>
                <a:rPr lang="ko-KR" altLang="en-US" dirty="0" smtClean="0">
                  <a:solidFill>
                    <a:srgbClr val="A7265C"/>
                  </a:solidFill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 </a:t>
              </a:r>
              <a:r>
                <a:rPr lang="ko-KR" altLang="en-US" dirty="0" err="1" smtClean="0">
                  <a:solidFill>
                    <a:srgbClr val="A7265C"/>
                  </a:solidFill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빡스</a:t>
              </a:r>
              <a:endParaRPr lang="en-US" altLang="ko-KR" dirty="0" smtClean="0">
                <a:solidFill>
                  <a:srgbClr val="A7265C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endParaRPr>
            </a:p>
            <a:p>
              <a:r>
                <a:rPr lang="ko-KR" altLang="en-US" sz="1400" dirty="0" smtClean="0">
                  <a:solidFill>
                    <a:srgbClr val="103F74"/>
                  </a:solidFill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 학문과 평화</a:t>
              </a:r>
              <a:endParaRPr lang="en-US" altLang="ko-KR" sz="1400" dirty="0" smtClean="0">
                <a:solidFill>
                  <a:srgbClr val="103F74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endParaRPr>
            </a:p>
            <a:p>
              <a:r>
                <a:rPr lang="en-US" altLang="ko-KR" sz="1400" dirty="0" smtClean="0">
                  <a:solidFill>
                    <a:srgbClr val="103F74"/>
                  </a:solidFill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5</a:t>
              </a:r>
              <a:r>
                <a:rPr lang="ko-KR" altLang="en-US" sz="1400" dirty="0">
                  <a:solidFill>
                    <a:srgbClr val="103F74"/>
                  </a:solidFill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개 </a:t>
              </a:r>
              <a:r>
                <a:rPr lang="ko-KR" altLang="en-US" sz="1400" dirty="0" smtClean="0">
                  <a:solidFill>
                    <a:srgbClr val="103F74"/>
                  </a:solidFill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단과대학을 </a:t>
              </a:r>
              <a:r>
                <a:rPr lang="ko-KR" altLang="en-US" sz="1400" dirty="0">
                  <a:solidFill>
                    <a:srgbClr val="103F74"/>
                  </a:solidFill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상징하는 </a:t>
              </a:r>
              <a:r>
                <a:rPr lang="en-US" altLang="ko-KR" sz="1400" dirty="0">
                  <a:solidFill>
                    <a:srgbClr val="103F74"/>
                  </a:solidFill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5</a:t>
              </a:r>
              <a:r>
                <a:rPr lang="ko-KR" altLang="en-US" sz="1400" dirty="0">
                  <a:solidFill>
                    <a:srgbClr val="103F74"/>
                  </a:solidFill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권의 책이 꼽혀있는 형태로 </a:t>
              </a:r>
              <a:r>
                <a:rPr lang="ko-KR" altLang="en-US" sz="1400" dirty="0" smtClean="0">
                  <a:solidFill>
                    <a:srgbClr val="103F74"/>
                  </a:solidFill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제작되어</a:t>
              </a:r>
              <a:r>
                <a:rPr lang="en-US" altLang="ko-KR" sz="1400" dirty="0" smtClean="0">
                  <a:solidFill>
                    <a:srgbClr val="103F74"/>
                  </a:solidFill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, </a:t>
              </a:r>
              <a:r>
                <a:rPr lang="ko-KR" altLang="en-US" sz="1400" dirty="0" smtClean="0">
                  <a:solidFill>
                    <a:srgbClr val="103F74"/>
                  </a:solidFill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상징 동물 </a:t>
              </a:r>
              <a:r>
                <a:rPr lang="ko-KR" altLang="en-US" sz="1400" dirty="0">
                  <a:solidFill>
                    <a:srgbClr val="103F74"/>
                  </a:solidFill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비둘기가 지구 밖으로 힘차게 도약하는 </a:t>
              </a:r>
              <a:r>
                <a:rPr lang="ko-KR" altLang="en-US" sz="1400" dirty="0" smtClean="0">
                  <a:solidFill>
                    <a:srgbClr val="103F74"/>
                  </a:solidFill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형상이다</a:t>
              </a:r>
              <a:r>
                <a:rPr lang="en-US" altLang="ko-KR" sz="1400" dirty="0">
                  <a:solidFill>
                    <a:srgbClr val="103F74"/>
                  </a:solidFill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. </a:t>
              </a:r>
              <a:r>
                <a:rPr lang="ko-KR" altLang="en-US" sz="1400" dirty="0">
                  <a:solidFill>
                    <a:srgbClr val="103F74"/>
                  </a:solidFill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이는 글로벌시대를 맞아 현재의 위치를 탈피하여 과감하게 도약하자는 의미를 담고 있다</a:t>
              </a:r>
              <a:r>
                <a:rPr lang="en-US" altLang="ko-KR" sz="1400" dirty="0">
                  <a:solidFill>
                    <a:srgbClr val="103F74"/>
                  </a:solidFill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. </a:t>
              </a:r>
              <a:endParaRPr lang="ko-KR" altLang="en-US" sz="1400" dirty="0">
                <a:solidFill>
                  <a:srgbClr val="103F74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endParaRPr>
            </a:p>
          </p:txBody>
        </p: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5" y="2859782"/>
              <a:ext cx="2350381" cy="215357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7448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직사각형 32"/>
          <p:cNvSpPr/>
          <p:nvPr/>
        </p:nvSpPr>
        <p:spPr>
          <a:xfrm>
            <a:off x="0" y="0"/>
            <a:ext cx="755576" cy="5143500"/>
          </a:xfrm>
          <a:prstGeom prst="rect">
            <a:avLst/>
          </a:prstGeom>
          <a:solidFill>
            <a:srgbClr val="A72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161331" y="117128"/>
            <a:ext cx="52223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400" spc="-300" dirty="0">
                <a:solidFill>
                  <a:schemeClr val="bg1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둘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884" y="850007"/>
            <a:ext cx="4806988" cy="28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93709" y="3736652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103F74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부산 가톨릭 대학교는 학생들이 수업하는 </a:t>
            </a:r>
            <a:r>
              <a:rPr lang="en-US" altLang="ko-KR" b="1" dirty="0">
                <a:solidFill>
                  <a:srgbClr val="A7265C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5</a:t>
            </a:r>
            <a:r>
              <a:rPr lang="ko-KR" altLang="en-US" b="1" dirty="0" smtClean="0">
                <a:solidFill>
                  <a:srgbClr val="A7265C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건물</a:t>
            </a:r>
            <a:r>
              <a:rPr lang="en-US" altLang="ko-KR" dirty="0" smtClean="0">
                <a:solidFill>
                  <a:srgbClr val="103F74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 </a:t>
            </a:r>
          </a:p>
          <a:p>
            <a:r>
              <a:rPr lang="ko-KR" altLang="en-US" dirty="0" smtClean="0">
                <a:solidFill>
                  <a:srgbClr val="103F74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기숙사  </a:t>
            </a:r>
            <a:r>
              <a:rPr lang="en-US" altLang="ko-KR" b="1" dirty="0">
                <a:solidFill>
                  <a:srgbClr val="A7265C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5</a:t>
            </a:r>
            <a:r>
              <a:rPr lang="ko-KR" altLang="en-US" b="1" dirty="0" smtClean="0">
                <a:solidFill>
                  <a:srgbClr val="A7265C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건물</a:t>
            </a:r>
            <a:r>
              <a:rPr lang="en-US" altLang="ko-KR" dirty="0" smtClean="0">
                <a:solidFill>
                  <a:srgbClr val="103F74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 </a:t>
            </a:r>
            <a:r>
              <a:rPr lang="ko-KR" altLang="en-US" dirty="0" smtClean="0">
                <a:solidFill>
                  <a:srgbClr val="103F74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그 외 </a:t>
            </a:r>
            <a:r>
              <a:rPr lang="en-US" altLang="ko-KR" b="1" dirty="0" smtClean="0">
                <a:solidFill>
                  <a:srgbClr val="A7265C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4</a:t>
            </a:r>
            <a:r>
              <a:rPr lang="ko-KR" altLang="en-US" b="1" dirty="0" smtClean="0">
                <a:solidFill>
                  <a:srgbClr val="A7265C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건물</a:t>
            </a:r>
            <a:r>
              <a:rPr lang="ko-KR" altLang="en-US" dirty="0" smtClean="0">
                <a:solidFill>
                  <a:srgbClr val="103F74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로</a:t>
            </a:r>
            <a:r>
              <a:rPr lang="en-US" altLang="ko-KR" dirty="0" smtClean="0">
                <a:solidFill>
                  <a:srgbClr val="103F74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 </a:t>
            </a:r>
            <a:r>
              <a:rPr lang="ko-KR" altLang="en-US" dirty="0" smtClean="0">
                <a:solidFill>
                  <a:srgbClr val="103F74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생활건물은 </a:t>
            </a:r>
            <a:r>
              <a:rPr lang="ko-KR" altLang="en-US" b="1" dirty="0" smtClean="0">
                <a:solidFill>
                  <a:srgbClr val="A7265C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총</a:t>
            </a:r>
            <a:r>
              <a:rPr lang="ko-KR" altLang="en-US" dirty="0" smtClean="0">
                <a:solidFill>
                  <a:srgbClr val="103F74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</a:t>
            </a:r>
            <a:r>
              <a:rPr lang="en-US" altLang="ko-KR" b="1" dirty="0" smtClean="0">
                <a:solidFill>
                  <a:srgbClr val="A7265C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14</a:t>
            </a:r>
            <a:r>
              <a:rPr lang="ko-KR" altLang="en-US" b="1" dirty="0" smtClean="0">
                <a:solidFill>
                  <a:srgbClr val="A7265C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건물</a:t>
            </a:r>
            <a:r>
              <a:rPr lang="ko-KR" altLang="en-US" dirty="0" smtClean="0">
                <a:solidFill>
                  <a:srgbClr val="103F74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과 </a:t>
            </a:r>
            <a:r>
              <a:rPr lang="ko-KR" altLang="en-US" b="1" dirty="0" smtClean="0">
                <a:solidFill>
                  <a:srgbClr val="A7265C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운동장</a:t>
            </a:r>
            <a:r>
              <a:rPr lang="ko-KR" altLang="en-US" dirty="0" smtClean="0">
                <a:solidFill>
                  <a:srgbClr val="103F74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과 </a:t>
            </a:r>
            <a:r>
              <a:rPr lang="ko-KR" altLang="en-US" b="1" dirty="0" smtClean="0">
                <a:solidFill>
                  <a:srgbClr val="A7265C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신학대학</a:t>
            </a:r>
            <a:r>
              <a:rPr lang="ko-KR" altLang="en-US" dirty="0" smtClean="0">
                <a:solidFill>
                  <a:srgbClr val="103F74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으로 이루어져 있습니다</a:t>
            </a:r>
            <a:r>
              <a:rPr lang="en-US" altLang="ko-KR" dirty="0" smtClean="0">
                <a:solidFill>
                  <a:srgbClr val="103F74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.</a:t>
            </a:r>
            <a:endParaRPr lang="ko-KR" altLang="en-US" dirty="0">
              <a:solidFill>
                <a:srgbClr val="103F74"/>
              </a:solidFill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7236"/>
            <a:ext cx="4054794" cy="6202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2000" spc="-150" dirty="0" smtClean="0">
                <a:solidFill>
                  <a:schemeClr val="tx2">
                    <a:lumMod val="7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학교소개 </a:t>
            </a:r>
            <a:r>
              <a:rPr lang="en-US" altLang="ko-KR" sz="2000" spc="-150" dirty="0" smtClean="0">
                <a:solidFill>
                  <a:schemeClr val="tx2">
                    <a:lumMod val="7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– </a:t>
            </a:r>
            <a:r>
              <a:rPr lang="ko-KR" altLang="en-US" sz="2000" spc="-150" dirty="0" smtClean="0">
                <a:solidFill>
                  <a:schemeClr val="tx2">
                    <a:lumMod val="7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부가대의 생김새</a:t>
            </a:r>
            <a:endParaRPr lang="en-US" altLang="ko-KR" sz="2000" spc="-150" dirty="0" smtClean="0">
              <a:solidFill>
                <a:schemeClr val="tx2">
                  <a:lumMod val="75000"/>
                </a:schemeClr>
              </a:solidFill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1797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96930" y="94773"/>
            <a:ext cx="8939566" cy="49406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915816" y="1707654"/>
            <a:ext cx="37150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4000" b="1" spc="-150" dirty="0">
                <a:solidFill>
                  <a:srgbClr val="A7265C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셋</a:t>
            </a:r>
            <a:r>
              <a:rPr lang="ko-KR" altLang="en-US" sz="4000" spc="-150" dirty="0" smtClean="0">
                <a:solidFill>
                  <a:srgbClr val="103F74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 </a:t>
            </a:r>
            <a:r>
              <a:rPr lang="ko-KR" altLang="en-US" sz="4000" spc="-150" dirty="0" smtClean="0">
                <a:solidFill>
                  <a:srgbClr val="103F74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우리 학교는</a:t>
            </a:r>
            <a:endParaRPr lang="en-US" altLang="ko-KR" sz="4000" spc="-150" dirty="0" smtClean="0">
              <a:solidFill>
                <a:srgbClr val="103F74"/>
              </a:solidFill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6151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테마">
  <a:themeElements>
    <a:clrScheme name="사용자 지정 3">
      <a:dk1>
        <a:srgbClr val="C00000"/>
      </a:dk1>
      <a:lt1>
        <a:sysClr val="window" lastClr="FFFFFF"/>
      </a:lt1>
      <a:dk2>
        <a:srgbClr val="333333"/>
      </a:dk2>
      <a:lt2>
        <a:srgbClr val="EEECE1"/>
      </a:lt2>
      <a:accent1>
        <a:srgbClr val="06A3B6"/>
      </a:accent1>
      <a:accent2>
        <a:srgbClr val="D5797C"/>
      </a:accent2>
      <a:accent3>
        <a:srgbClr val="DEC978"/>
      </a:accent3>
      <a:accent4>
        <a:srgbClr val="8064A2"/>
      </a:accent4>
      <a:accent5>
        <a:srgbClr val="4BACC6"/>
      </a:accent5>
      <a:accent6>
        <a:srgbClr val="D5797C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2016</TotalTime>
  <Words>337</Words>
  <Application>Microsoft Office PowerPoint</Application>
  <PresentationFormat>화면 슬라이드 쇼(16:9)</PresentationFormat>
  <Paragraphs>70</Paragraphs>
  <Slides>13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4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Angry MOMO Presentation</dc:title>
  <dc:creator>madeit-top1</dc:creator>
  <cp:lastModifiedBy>박상철</cp:lastModifiedBy>
  <cp:revision>115</cp:revision>
  <dcterms:created xsi:type="dcterms:W3CDTF">2014-08-30T22:01:36Z</dcterms:created>
  <dcterms:modified xsi:type="dcterms:W3CDTF">2015-08-17T10:41:18Z</dcterms:modified>
</cp:coreProperties>
</file>